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63F"/>
    <a:srgbClr val="3EC962"/>
    <a:srgbClr val="87BE58"/>
    <a:srgbClr val="A00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25" autoAdjust="0"/>
  </p:normalViewPr>
  <p:slideViewPr>
    <p:cSldViewPr snapToGrid="0">
      <p:cViewPr varScale="1">
        <p:scale>
          <a:sx n="56" d="100"/>
          <a:sy n="56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28D9-EF85-4CFA-BDCF-D9DC08207E3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B741-06EA-42E0-AF2B-70433D7A5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ترب با نام علمی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Raphanus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sativus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جزء سبزیجات ریشه‌‌ای و از لحاظ ظاهر و بافت شبیه چغندر و شلغم است، اما دارای طعم متفاوتی می‌‌باشد.</a:t>
            </a:r>
          </a:p>
          <a:p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ترب گیاهی است یکساله که ارتفاع ساقه آن تا یک متر می‌‌رسد. برگ ‌های آن پهن، ناصاف، کرک‌ دار و با بریدگی ‌های نامنظم می‌ باشد. گل‌‌های آن به رنگ سفید، زرد روشن، آبی روشن و بنفش است که در انتهای شاخه ظاهر می‌‌شود.</a:t>
            </a:r>
          </a:p>
          <a:p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ترب سیاه معمولا در پاییز برداشت می‌‌شود و تربچه که به رنگ‌‌های مختلف قرمز و صورتی است، به شکل‌‌های دراز و گرد وجود دارد. ۹۰ درصد وزن ترب را آب تشکیل می‌ دهد.</a:t>
            </a:r>
          </a:p>
          <a:p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گیاه دارای خواص درمانی بیشمار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ی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B741-06EA-42E0-AF2B-70433D7A56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B741-06EA-42E0-AF2B-70433D7A56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B741-06EA-42E0-AF2B-70433D7A56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7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B741-06EA-42E0-AF2B-70433D7A56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9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B741-06EA-42E0-AF2B-70433D7A56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1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0A96-D10C-4158-AF5D-9D922109B2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D3D7-0292-4075-AD88-57FB7DBF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428" y="4651102"/>
            <a:ext cx="4928382" cy="632337"/>
          </a:xfrm>
        </p:spPr>
        <p:txBody>
          <a:bodyPr>
            <a:normAutofit fontScale="62500" lnSpcReduction="20000"/>
          </a:bodyPr>
          <a:lstStyle/>
          <a:p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کاری از </a:t>
            </a:r>
            <a:r>
              <a:rPr lang="fa-IR" sz="2800" b="1" dirty="0" err="1">
                <a:solidFill>
                  <a:schemeClr val="bg1"/>
                </a:solidFill>
                <a:cs typeface="B Mitra" panose="00000400000000000000" pitchFamily="2" charset="-78"/>
              </a:rPr>
              <a:t>وبسایت</a:t>
            </a:r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 گیاه پزشکی</a:t>
            </a:r>
          </a:p>
          <a:p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طراح : محمدرضا </a:t>
            </a:r>
            <a:r>
              <a:rPr lang="fa-IR" sz="2800" b="1" dirty="0" err="1">
                <a:solidFill>
                  <a:schemeClr val="bg1"/>
                </a:solidFill>
                <a:cs typeface="B Mitra" panose="00000400000000000000" pitchFamily="2" charset="-78"/>
              </a:rPr>
              <a:t>زرهون</a:t>
            </a:r>
            <a:endParaRPr lang="en-US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03" y="428975"/>
            <a:ext cx="1808812" cy="16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31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Image result for cercospora life cyc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104775"/>
            <a:ext cx="10353675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3567" y="2556234"/>
            <a:ext cx="10515600" cy="2126097"/>
          </a:xfrm>
        </p:spPr>
        <p:txBody>
          <a:bodyPr>
            <a:no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تورم قارچی ریشه تربچه</a:t>
            </a:r>
            <a:b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(</a:t>
            </a:r>
            <a:r>
              <a:rPr lang="en-US" sz="36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Plasmodiophora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brassicae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)</a:t>
            </a:r>
            <a:br>
              <a:rPr lang="fa-IR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136" y="39577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cs typeface="B Titr" panose="00000700000000000000" pitchFamily="2" charset="-78"/>
              </a:rPr>
              <a:t>Clubroot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25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45" y="2201159"/>
            <a:ext cx="3962400" cy="4686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05176" y="3944144"/>
            <a:ext cx="1932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RANSans" panose="02040503050201020203" pitchFamily="18" charset="-78"/>
                <a:cs typeface="B Mitra" panose="00000400000000000000" pitchFamily="2" charset="-78"/>
              </a:rPr>
              <a:t>این آلودگی در کلم‌ها، شلغم‌ها و تربچه‌ها بروز میکند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36" y="2201159"/>
            <a:ext cx="3962400" cy="4686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7624" y="3144557"/>
            <a:ext cx="43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IRANSans" panose="02040503050201020203" pitchFamily="18" charset="-78"/>
                <a:cs typeface="B Mitra" panose="00000400000000000000" pitchFamily="2" charset="-78"/>
              </a:rPr>
              <a:t>2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2809" y="3944144"/>
            <a:ext cx="1932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رنگ برگ‌ها سبز مایل به آبی می‌شود و اگر ریشه‌ها را از خاک بیرون بکشید ظاهری سست و بسیار شکننده دارند.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18" y="2201159"/>
            <a:ext cx="3962400" cy="4686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96617" y="3944144"/>
            <a:ext cx="1932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ریشه ها حالت متورم به خود گرفته و این حالت به خوبی قابل مشاهده است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54319" y="3125033"/>
            <a:ext cx="53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IRANSans" panose="02040503050201020203" pitchFamily="18" charset="-78"/>
                <a:cs typeface="B Mitra" panose="00000400000000000000" pitchFamily="2" charset="-78"/>
              </a:rPr>
              <a:t>1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5440" y="3144556"/>
            <a:ext cx="50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IRANSans" panose="02040503050201020203" pitchFamily="18" charset="-78"/>
                <a:cs typeface="B Mitra" panose="00000400000000000000" pitchFamily="2" charset="-78"/>
              </a:rPr>
              <a:t>3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7" y="2235665"/>
            <a:ext cx="3962400" cy="4686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54031" y="3144555"/>
            <a:ext cx="52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latin typeface="IRANSans" panose="02040503050201020203" pitchFamily="18" charset="-78"/>
                <a:cs typeface="B Mitra" panose="00000400000000000000" pitchFamily="2" charset="-78"/>
              </a:rPr>
              <a:t>4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0663" y="3944144"/>
            <a:ext cx="2415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تناوب زراعی</a:t>
            </a:r>
          </a:p>
          <a:p>
            <a:pPr marL="457200" indent="-457200" algn="r" rtl="1">
              <a:buFontTx/>
              <a:buChar char="-"/>
            </a:pP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کنترل علف هرز</a:t>
            </a:r>
          </a:p>
          <a:p>
            <a:pPr marL="457200" indent="-457200" algn="r" rtl="1">
              <a:buFontTx/>
              <a:buChar char="-"/>
            </a:pP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استفاده از آهک برای افزایش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PH</a:t>
            </a:r>
          </a:p>
          <a:p>
            <a:pPr marL="457200" indent="-457200" algn="r" rtl="1">
              <a:buFontTx/>
              <a:buChar char="-"/>
            </a:pP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سمپاشی بوته های سالم با کوئینتوزن و آدوب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10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lasmodiophora brassicae life cyc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49" y="0"/>
            <a:ext cx="8918301" cy="668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4" y="2995673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پوسیدگی سیاه تربچه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Xanthomonas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campestris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Phytium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Sp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3729" y="45184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Black rot</a:t>
            </a:r>
          </a:p>
        </p:txBody>
      </p:sp>
    </p:spTree>
    <p:extLst>
      <p:ext uri="{BB962C8B-B14F-4D97-AF65-F5344CB8AC3E}">
        <p14:creationId xmlns:p14="http://schemas.microsoft.com/office/powerpoint/2010/main" val="41315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1" y="4568031"/>
            <a:ext cx="6115050" cy="2066925"/>
          </a:xfrm>
        </p:spPr>
      </p:pic>
      <p:sp>
        <p:nvSpPr>
          <p:cNvPr id="5" name="Rectangle 4"/>
          <p:cNvSpPr/>
          <p:nvPr/>
        </p:nvSpPr>
        <p:spPr>
          <a:xfrm>
            <a:off x="1625600" y="5001328"/>
            <a:ext cx="4552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عامل پوسیدگی سیاه را قارچ های خاکزی و باکتری های بیماریزای گیاهی نظیر "زانتوموناس"  می دانند. در اثر این عارضه ، لکه های تیره نامنظم بر روی ریشه تربچه و ترب ظاهر می گردند. و بوته حالت خشکیدگی به خود میگیرد.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7177" y="1161494"/>
            <a:ext cx="4865298" cy="957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زهکشی بستر کاشت</a:t>
            </a:r>
          </a:p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تناوب زراعی 2 ساله</a:t>
            </a:r>
          </a:p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رعایت بهداشت زراعی</a:t>
            </a:r>
          </a:p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استفاده از آبیاری قطره ای</a:t>
            </a:r>
          </a:p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استفاده از رقم مقاوم و بذر تیمار شده</a:t>
            </a:r>
          </a:p>
          <a:p>
            <a:pPr marL="285750" indent="-28575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از بین بردن بوته های آلوده در اولین زمان</a:t>
            </a:r>
            <a:endParaRPr lang="en-US" sz="2400" b="1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b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</a:br>
            <a:b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</a:br>
            <a:b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</a:br>
            <a:b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</a:br>
            <a:b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</a:br>
            <a:endParaRPr lang="en-US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9924" y="449375"/>
            <a:ext cx="2117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کنترل بیماری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2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radish pythium life cyc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90" y="201993"/>
            <a:ext cx="7980332" cy="61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2528"/>
            <a:ext cx="10515600" cy="1325563"/>
          </a:xfrm>
        </p:spPr>
        <p:txBody>
          <a:bodyPr/>
          <a:lstStyle/>
          <a:p>
            <a:r>
              <a:rPr lang="fa-IR" b="1" dirty="0">
                <a:cs typeface="B Mitra" panose="00000400000000000000" pitchFamily="2" charset="-78"/>
              </a:rPr>
              <a:t>چرخه بیماری پیتیوم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04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915" y="20883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a-IR" sz="5400" dirty="0">
                <a:cs typeface="B Titr" panose="00000700000000000000" pitchFamily="2" charset="-78"/>
              </a:rPr>
              <a:t>زنگ سفید تربچه</a:t>
            </a:r>
            <a:br>
              <a:rPr lang="fa-IR" sz="5400" dirty="0"/>
            </a:br>
            <a:r>
              <a:rPr lang="fa-IR" sz="5400" dirty="0"/>
              <a:t>)</a:t>
            </a:r>
            <a:r>
              <a:rPr lang="en-US" sz="5400" i="1" dirty="0" err="1"/>
              <a:t>Albugo</a:t>
            </a:r>
            <a:r>
              <a:rPr lang="en-US" sz="5400" i="1" dirty="0"/>
              <a:t> candida</a:t>
            </a:r>
            <a:r>
              <a:rPr lang="fa-IR" sz="5400" dirty="0"/>
              <a:t>(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127" y="37234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White Rust</a:t>
            </a:r>
          </a:p>
        </p:txBody>
      </p:sp>
    </p:spTree>
    <p:extLst>
      <p:ext uri="{BB962C8B-B14F-4D97-AF65-F5344CB8AC3E}">
        <p14:creationId xmlns:p14="http://schemas.microsoft.com/office/powerpoint/2010/main" val="34805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33" y="137937"/>
            <a:ext cx="4822758" cy="55863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44" y="62359"/>
            <a:ext cx="4822758" cy="5586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0970" y="2484734"/>
            <a:ext cx="32192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B Mitra" panose="00000400000000000000" pitchFamily="2" charset="-78"/>
              </a:rPr>
              <a:t>علائم اولیه بصورت جوش های سفید رنگ پر شده با اسپورانژیوم رو و پشت برگ، ساقه و بخش های گل دهنده ظاهر می شود. ابعاد قطری جوش 1 تا 2 میلی متر و رنگ آن سفید تا زرد مایل به کرم می باشد.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9058" y="2484734"/>
            <a:ext cx="3352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cs typeface="B Mitra" panose="00000400000000000000" pitchFamily="2" charset="-78"/>
              </a:rPr>
              <a:t>علائم بیماری بصورت موضعی و سیستمیک بروز می یابد. آلودگی سیستمیک منجر به ناهنجاری رشد (هیپرتروفی)، بدشکلی برگ و ساقه و عقیمی گل یا گل آذین ها می شود.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328" y="445078"/>
            <a:ext cx="388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B Mitra" panose="00000400000000000000" pitchFamily="2" charset="-78"/>
              </a:rPr>
              <a:t>گسترش و پراکنش اسپورهای عامل بیماری از طریق باد، باران، حشرات و اسپور های معلق موجود در هوا می باشد.</a:t>
            </a:r>
            <a:endParaRPr lang="en-US" sz="2400" dirty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46" y="709115"/>
            <a:ext cx="730360" cy="5506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582" y="2855540"/>
            <a:ext cx="3783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Tx/>
              <a:buChar char="-"/>
            </a:pPr>
            <a:r>
              <a:rPr lang="fa-IR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B Mitra" panose="00000400000000000000" pitchFamily="2" charset="-78"/>
              </a:rPr>
              <a:t>تناوب زراعی 3 ساله</a:t>
            </a:r>
          </a:p>
          <a:p>
            <a:pPr marL="342900" indent="-342900" algn="just" rtl="1">
              <a:buFontTx/>
              <a:buChar char="-"/>
            </a:pPr>
            <a:endParaRPr lang="fa-IR" sz="2400" dirty="0">
              <a:solidFill>
                <a:srgbClr val="000000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buFontTx/>
              <a:buChar char="-"/>
            </a:pPr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بکارگیری رقم مقاوم</a:t>
            </a:r>
          </a:p>
          <a:p>
            <a:pPr marL="342900" indent="-342900" algn="just" rtl="1">
              <a:buFontTx/>
              <a:buChar char="-"/>
            </a:pPr>
            <a:endParaRPr lang="fa-IR" sz="2400" dirty="0">
              <a:solidFill>
                <a:srgbClr val="000000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buFontTx/>
              <a:buChar char="-"/>
            </a:pPr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ضدعفونی بذر با سمومی مثل تیرام و... </a:t>
            </a:r>
          </a:p>
          <a:p>
            <a:pPr marL="342900" indent="-342900" algn="just" rtl="1">
              <a:buFontTx/>
              <a:buChar char="-"/>
            </a:pPr>
            <a:endParaRPr lang="fa-IR" sz="2400" dirty="0">
              <a:solidFill>
                <a:srgbClr val="000000"/>
              </a:solidFill>
              <a:latin typeface="tahoma" panose="020B060403050404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buFontTx/>
              <a:buChar char="-"/>
            </a:pPr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محلول پاشی محصولات تا 7 روز قبل</a:t>
            </a:r>
          </a:p>
          <a:p>
            <a:pPr algn="just" rtl="1"/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  <a:cs typeface="B Mitra" panose="00000400000000000000" pitchFamily="2" charset="-78"/>
              </a:rPr>
              <a:t>از برداشت با ریدومیل، کابریو و...</a:t>
            </a:r>
          </a:p>
          <a:p>
            <a:pPr marL="342900" indent="-342900" algn="just" rtl="1">
              <a:buFontTx/>
              <a:buChar char="-"/>
            </a:pP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79758" y="1927308"/>
            <a:ext cx="388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600" b="1" i="0" dirty="0">
                <a:solidFill>
                  <a:srgbClr val="87BE58"/>
                </a:solidFill>
                <a:effectLst/>
                <a:latin typeface="tahoma" panose="020B0604030504040204" pitchFamily="34" charset="0"/>
                <a:cs typeface="B Mitra" panose="00000400000000000000" pitchFamily="2" charset="-78"/>
              </a:rPr>
              <a:t>کنترل بیماری</a:t>
            </a:r>
            <a:endParaRPr lang="en-US" sz="3600" b="1" dirty="0">
              <a:solidFill>
                <a:srgbClr val="87BE58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44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albugo candida life cyc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7" y="230038"/>
            <a:ext cx="10765466" cy="62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828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65" y="309734"/>
            <a:ext cx="5140569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6600" b="1" dirty="0">
                <a:solidFill>
                  <a:srgbClr val="A00133"/>
                </a:solidFill>
                <a:cs typeface="B Mitra" panose="00000400000000000000" pitchFamily="2" charset="-78"/>
              </a:rPr>
              <a:t>ترب و تربچه</a:t>
            </a:r>
            <a:endParaRPr lang="en-US" sz="6600" b="1" dirty="0">
              <a:solidFill>
                <a:srgbClr val="A00133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6394"/>
            <a:ext cx="4802218" cy="4351338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Mitra" panose="00000400000000000000" pitchFamily="2" charset="-78"/>
              </a:rPr>
              <a:t>نام علمی آن </a:t>
            </a:r>
            <a:r>
              <a:rPr lang="en-US" i="1" dirty="0" err="1">
                <a:cs typeface="B Mitra" panose="00000400000000000000" pitchFamily="2" charset="-78"/>
              </a:rPr>
              <a:t>Raphanus</a:t>
            </a:r>
            <a:r>
              <a:rPr lang="en-US" i="1" dirty="0">
                <a:cs typeface="B Mitra" panose="00000400000000000000" pitchFamily="2" charset="-78"/>
              </a:rPr>
              <a:t> </a:t>
            </a:r>
            <a:r>
              <a:rPr lang="en-US" i="1" dirty="0" err="1">
                <a:cs typeface="B Mitra" panose="00000400000000000000" pitchFamily="2" charset="-78"/>
              </a:rPr>
              <a:t>sativus</a:t>
            </a:r>
            <a:r>
              <a:rPr lang="en-US" i="1" dirty="0">
                <a:cs typeface="B Mitra" panose="000004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Mitra" panose="00000400000000000000" pitchFamily="2" charset="-78"/>
              </a:rPr>
              <a:t>جزو سبزیجات ریشه ای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Mitra" panose="00000400000000000000" pitchFamily="2" charset="-78"/>
              </a:rPr>
              <a:t>برگها پهن، ناصاف، کرک دار و دارای بریدگی های نامنظم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Mitra" panose="00000400000000000000" pitchFamily="2" charset="-78"/>
              </a:rPr>
              <a:t>یکساله،دولپه و لقاح از نوع دگرگشن می باشد.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Mitra" panose="00000400000000000000" pitchFamily="2" charset="-78"/>
              </a:rPr>
              <a:t>دارای خواص درمانی بیشمار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093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514" y="2656666"/>
            <a:ext cx="10515600" cy="1325563"/>
          </a:xfrm>
        </p:spPr>
        <p:txBody>
          <a:bodyPr>
            <a:noAutofit/>
          </a:bodyPr>
          <a:lstStyle/>
          <a:p>
            <a:r>
              <a:rPr lang="fa-IR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ویروس موزاییک </a:t>
            </a:r>
            <a:b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r>
              <a:rPr lang="fa-IR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شلغم بروی تربچه</a:t>
            </a:r>
            <a:br>
              <a:rPr lang="fa-IR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539" y="37751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Turnip Mosaic Virus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6248"/>
            <a:ext cx="4446494" cy="217566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cs typeface="B Mitra" panose="00000400000000000000" pitchFamily="2" charset="-78"/>
              </a:rPr>
              <a:t>برگ های جوان در اثر ابتلا به این بیماری به شکل پیچ خورده و لکه دار در می آیند. موزائیک شلغم می تواند به پوسیدگی نرم منتهی شود. بوته ها در اثر تشدید بیماری بزودی خشک خواهند شد.</a:t>
            </a:r>
          </a:p>
          <a:p>
            <a:pPr marL="0" indent="0" algn="just" rtl="1">
              <a:buNone/>
            </a:pPr>
            <a:endParaRPr lang="en-U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44706" y="3061917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استفاده از رقم مقاوم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کنترل علف هرز و آفات مکنده ناقل ویروس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از بین بردن بوته های آلوده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شخم زمین بلافاصله پس از برداشت</a:t>
            </a:r>
            <a:endParaRPr lang="en-US" sz="24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78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840" y="2469970"/>
            <a:ext cx="6156385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قهوه ای شدن</a:t>
            </a:r>
            <a:b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r>
              <a:rPr lang="fa-IR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مغز ریشه تربچه</a:t>
            </a:r>
            <a:endParaRPr lang="en-US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705" y="3795533"/>
            <a:ext cx="24083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Brown heart</a:t>
            </a:r>
          </a:p>
        </p:txBody>
      </p:sp>
    </p:spTree>
    <p:extLst>
      <p:ext uri="{BB962C8B-B14F-4D97-AF65-F5344CB8AC3E}">
        <p14:creationId xmlns:p14="http://schemas.microsoft.com/office/powerpoint/2010/main" val="15292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4949" y="1309836"/>
            <a:ext cx="4784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solidFill>
                  <a:schemeClr val="bg1"/>
                </a:solidFill>
                <a:cs typeface="B Mitra" panose="00000400000000000000" pitchFamily="2" charset="-78"/>
              </a:rPr>
              <a:t>حلقه های متمایل به خاکستری در نقاط مختلف مغز غّده   آبدار می ً مشاهده می شوند. نواحی مبتلا تدریجا گردند.</a:t>
            </a:r>
            <a:endParaRPr lang="en-US" sz="28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8686" y="3329644"/>
            <a:ext cx="49573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عارضه مذکور در اراضی شنی و فصول خشک افزایش می پذیرد.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Mitra" panose="000004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ریشه های مبتلا از مزه تلخ برخوردار می باشند.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علت عارضه را کمبود عنصر بُر عنوان کردند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افزایش بوراکس به خاک بستر را پس از آزمایشات لازم باید انجام داد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endParaRPr lang="fa-I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23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362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7200" b="1" dirty="0">
                <a:solidFill>
                  <a:srgbClr val="25863F"/>
                </a:solidFill>
                <a:cs typeface="B Mitra" panose="00000400000000000000" pitchFamily="2" charset="-78"/>
              </a:rPr>
              <a:t>ممنون از توجه شما</a:t>
            </a:r>
            <a:endParaRPr lang="en-US" sz="7200" b="1" dirty="0">
              <a:solidFill>
                <a:srgbClr val="25863F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12582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0" y="1854164"/>
            <a:ext cx="60960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B Titr" panose="00000700000000000000" pitchFamily="2" charset="-78"/>
              </a:rPr>
              <a:t>سفیدک دروغی یا داخلی تربچه </a:t>
            </a:r>
            <a:endParaRPr 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2823" y="2871420"/>
            <a:ext cx="4525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(Downy mildew)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2823" y="4042034"/>
            <a:ext cx="4567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chemeClr val="bg1"/>
                </a:solidFill>
              </a:rPr>
              <a:t>Peronospora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parasitica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1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085850"/>
            <a:ext cx="6343650" cy="4114800"/>
          </a:xfrm>
        </p:spPr>
        <p:txBody>
          <a:bodyPr>
            <a:noAutofit/>
          </a:bodyPr>
          <a:lstStyle/>
          <a:p>
            <a:pPr algn="just" rtl="1">
              <a:buFont typeface="Courier New" panose="02070309020205020404" pitchFamily="49" charset="0"/>
              <a:buChar char="o"/>
            </a:pPr>
            <a:r>
              <a:rPr lang="fa-IR" sz="2400" dirty="0">
                <a:cs typeface="B Mitra" panose="00000400000000000000" pitchFamily="2" charset="-78"/>
              </a:rPr>
              <a:t>لکه های روی برگ زرد با حاشیه زاویه دار است که ممکن است این لکه ها به هم چسبیده و بخش زیادی از برگ ساختار نکروزه به خود بگیرد، در سطح زیرین همین لکه ها، اسپورانژیـوفور و اسپورانـژهای قارچ به صورت پوشش کـرکی نرم و خاکستـری یا سفید تشکیل میشونـد</a:t>
            </a:r>
          </a:p>
          <a:p>
            <a:pPr algn="just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fa-IR" sz="2400" dirty="0">
              <a:cs typeface="B Mitra" panose="00000400000000000000" pitchFamily="2" charset="-78"/>
            </a:endParaRP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400" b="1" dirty="0">
                <a:cs typeface="B Mitra" panose="00000400000000000000" pitchFamily="2" charset="-78"/>
              </a:rPr>
              <a:t>قارچ بیماریزا به صورت اووسپور در بقایای برگها</a:t>
            </a:r>
            <a:r>
              <a:rPr lang="en-US" sz="2400" b="1" dirty="0">
                <a:cs typeface="B Mitra" panose="00000400000000000000" pitchFamily="2" charset="-78"/>
              </a:rPr>
              <a:t> </a:t>
            </a:r>
            <a:r>
              <a:rPr lang="fa-IR" sz="2400" b="1" dirty="0">
                <a:cs typeface="B Mitra" panose="00000400000000000000" pitchFamily="2" charset="-78"/>
              </a:rPr>
              <a:t>زمستانگذرانی میکنند </a:t>
            </a:r>
          </a:p>
          <a:p>
            <a:pPr algn="just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fa-IR" sz="2400" dirty="0">
              <a:cs typeface="B Mitra" panose="00000400000000000000" pitchFamily="2" charset="-78"/>
            </a:endParaRP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400" dirty="0">
                <a:cs typeface="B Mitra" panose="00000400000000000000" pitchFamily="2" charset="-78"/>
              </a:rPr>
              <a:t>در بهار هنگامی که دمای محیط بیش از ۱۱ درجه سلسیوس شود، اووسپورها با استفاده از آب آزاد، جوانه زده و لوله زایا تولید میکنند که به یک یا چندین اسپورانژ منتهی میشود.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11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33651"/>
            <a:ext cx="4095750" cy="2033588"/>
          </a:xfrm>
        </p:spPr>
        <p:txBody>
          <a:bodyPr>
            <a:noAutofit/>
          </a:bodyPr>
          <a:lstStyle/>
          <a:p>
            <a:r>
              <a:rPr lang="fa-IR" sz="5400" b="1" dirty="0">
                <a:solidFill>
                  <a:schemeClr val="bg1"/>
                </a:solidFill>
                <a:cs typeface="B Titr" panose="00000700000000000000" pitchFamily="2" charset="-78"/>
              </a:rPr>
              <a:t>کنترل بیماری</a:t>
            </a:r>
            <a:endParaRPr lang="en-US" sz="5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8344" y="775341"/>
            <a:ext cx="44353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cs typeface="B Mitra" panose="00000400000000000000" pitchFamily="2" charset="-78"/>
              </a:rPr>
              <a:t>رعایت </a:t>
            </a:r>
            <a:r>
              <a:rPr lang="en-US" sz="2400" dirty="0" err="1">
                <a:cs typeface="B Mitra" panose="00000400000000000000" pitchFamily="2" charset="-78"/>
              </a:rPr>
              <a:t>بهداشت</a:t>
            </a:r>
            <a:r>
              <a:rPr lang="en-US" sz="2400" dirty="0">
                <a:cs typeface="B Mitra" panose="00000400000000000000" pitchFamily="2" charset="-78"/>
              </a:rPr>
              <a:t> </a:t>
            </a:r>
            <a:r>
              <a:rPr lang="en-US" sz="2400" dirty="0" err="1">
                <a:cs typeface="B Mitra" panose="00000400000000000000" pitchFamily="2" charset="-78"/>
              </a:rPr>
              <a:t>زراعی</a:t>
            </a:r>
            <a:endParaRPr lang="fa-IR" sz="2400" dirty="0">
              <a:cs typeface="B Mitra" panose="00000400000000000000" pitchFamily="2" charset="-78"/>
            </a:endParaRP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cs typeface="B Mitra" panose="00000400000000000000" pitchFamily="2" charset="-78"/>
              </a:rPr>
              <a:t>پرهیز از آبیاری بارانی بویژه در عصر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cs typeface="B Mitra" panose="00000400000000000000" pitchFamily="2" charset="-78"/>
              </a:rPr>
              <a:t>استفاده از ارقام مقاوم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cs typeface="B Mitra" panose="00000400000000000000" pitchFamily="2" charset="-78"/>
              </a:rPr>
              <a:t>حذف بوته های شدیدا آلوده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cs typeface="B Mitra" panose="00000400000000000000" pitchFamily="2" charset="-78"/>
              </a:rPr>
              <a:t>عدم استفاده از سموم مسی</a:t>
            </a: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cs typeface="B Mitra" panose="00000400000000000000" pitchFamily="2" charset="-78"/>
              </a:rPr>
              <a:t>مبارزه شیمیایی با سموم مانکوزب، ریدومیل، اکتیگارد و ...</a:t>
            </a:r>
            <a:endParaRPr lang="en-US" sz="2400" dirty="0">
              <a:cs typeface="B Mitra" panose="00000400000000000000" pitchFamily="2" charset="-78"/>
            </a:endParaRPr>
          </a:p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9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peronospora parasitica life cycl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/>
        </p:blipFill>
        <p:spPr bwMode="auto">
          <a:xfrm>
            <a:off x="3937815" y="688655"/>
            <a:ext cx="4493329" cy="59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9611" y="1876608"/>
            <a:ext cx="10515600" cy="2121651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لکه برگی تربچه</a:t>
            </a:r>
            <a:br>
              <a:rPr lang="fa-I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r>
              <a:rPr lang="fa-I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 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Cercospora</a:t>
            </a:r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brassicicola</a:t>
            </a:r>
            <a:r>
              <a:rPr lang="fa-I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)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01235" y="4188289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400" dirty="0">
                <a:solidFill>
                  <a:schemeClr val="bg1"/>
                </a:solidFill>
              </a:rPr>
              <a:t> (leaf spot)</a:t>
            </a:r>
          </a:p>
        </p:txBody>
      </p:sp>
    </p:spTree>
    <p:extLst>
      <p:ext uri="{BB962C8B-B14F-4D97-AF65-F5344CB8AC3E}">
        <p14:creationId xmlns:p14="http://schemas.microsoft.com/office/powerpoint/2010/main" val="3355859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0" y="365125"/>
            <a:ext cx="5952227" cy="1325563"/>
          </a:xfrm>
        </p:spPr>
        <p:txBody>
          <a:bodyPr>
            <a:normAutofit/>
          </a:bodyPr>
          <a:lstStyle/>
          <a:p>
            <a:pPr algn="ctr" rtl="1"/>
            <a:endParaRPr lang="en-US" sz="40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6" y="1825625"/>
            <a:ext cx="5262113" cy="3781545"/>
          </a:xfrm>
        </p:spPr>
        <p:txBody>
          <a:bodyPr>
            <a:normAutofit/>
          </a:bodyPr>
          <a:lstStyle/>
          <a:p>
            <a:pPr algn="just" rtl="1"/>
            <a:r>
              <a:rPr lang="fa-IR" dirty="0">
                <a:cs typeface="B Mitra" panose="00000400000000000000" pitchFamily="2" charset="-78"/>
              </a:rPr>
              <a:t>لکه های برگ زاویه ای ، به قطر 8 میلی متر ، قهوه ای کم رنگ یا سفید با حاشیه قهوه ای تیره</a:t>
            </a:r>
          </a:p>
          <a:p>
            <a:pPr marL="0" indent="0" algn="just" rtl="1">
              <a:buNone/>
            </a:pPr>
            <a:endParaRPr lang="en-US" dirty="0">
              <a:cs typeface="B Mitra" panose="00000400000000000000" pitchFamily="2" charset="-78"/>
            </a:endParaRP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بیماری است که در شرایط مرطوب و دمای خنک کمتر از 20 درجه سانتیگراد شیوع پیدا میکند</a:t>
            </a:r>
          </a:p>
          <a:p>
            <a:pPr marL="0" indent="0" algn="just" rtl="1">
              <a:buNone/>
            </a:pPr>
            <a:endParaRPr lang="fa-IR" dirty="0">
              <a:cs typeface="B Mitra" panose="00000400000000000000" pitchFamily="2" charset="-78"/>
            </a:endParaRP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 زمستان گذرانی این قارچ روی بقایای گیاهی داخل خاک صورت می پذیرد</a:t>
            </a:r>
          </a:p>
          <a:p>
            <a:pPr algn="just" rtl="1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00400" y="2343210"/>
            <a:ext cx="5727939" cy="4810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632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863" y="1831615"/>
            <a:ext cx="10515600" cy="1325563"/>
          </a:xfrm>
        </p:spPr>
        <p:txBody>
          <a:bodyPr/>
          <a:lstStyle/>
          <a:p>
            <a:r>
              <a:rPr lang="fa-IR" b="1" dirty="0">
                <a:solidFill>
                  <a:schemeClr val="bg1"/>
                </a:solidFill>
                <a:cs typeface="B Mitra" panose="00000400000000000000" pitchFamily="2" charset="-78"/>
              </a:rPr>
              <a:t>مبارزه با بیماری</a:t>
            </a:r>
            <a:br>
              <a:rPr lang="fa-IR" b="1" dirty="0">
                <a:solidFill>
                  <a:schemeClr val="bg1"/>
                </a:solidFill>
                <a:cs typeface="B Mitra" panose="00000400000000000000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256" y="796107"/>
            <a:ext cx="5658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Mitra" panose="00000400000000000000" pitchFamily="2" charset="-78"/>
              </a:rPr>
              <a:t>تناوب زراعی دو الی سه ساله با گیاهان غیر میزبان</a:t>
            </a:r>
          </a:p>
          <a:p>
            <a:pPr algn="just" rtl="1"/>
            <a:endParaRPr lang="fa-IR" sz="2800" dirty="0">
              <a:solidFill>
                <a:schemeClr val="tx1">
                  <a:lumMod val="85000"/>
                  <a:lumOff val="15000"/>
                </a:schemeClr>
              </a:solidFill>
              <a:cs typeface="B Mitra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Mitra" panose="00000400000000000000" pitchFamily="2" charset="-78"/>
              </a:rPr>
              <a:t>کاشت ارقام دارای مقاومت نسبی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B Mitra" panose="00000400000000000000" pitchFamily="2" charset="-78"/>
            </a:endParaRPr>
          </a:p>
          <a:p>
            <a:pPr algn="just" rtl="1"/>
            <a:endParaRPr lang="fa-IR" sz="2800" dirty="0">
              <a:solidFill>
                <a:schemeClr val="tx1">
                  <a:lumMod val="85000"/>
                  <a:lumOff val="15000"/>
                </a:schemeClr>
              </a:solidFill>
              <a:cs typeface="B Mitra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Mitra" panose="00000400000000000000" pitchFamily="2" charset="-78"/>
              </a:rPr>
              <a:t>شخم زمین بلافاصله بعد از برداشت محصول</a:t>
            </a:r>
          </a:p>
          <a:p>
            <a:pPr algn="just" rtl="1"/>
            <a:endParaRPr lang="fa-IR" sz="2800" dirty="0">
              <a:solidFill>
                <a:schemeClr val="tx1">
                  <a:lumMod val="85000"/>
                  <a:lumOff val="15000"/>
                </a:schemeClr>
              </a:solidFill>
              <a:cs typeface="B Mitra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Mitra" panose="00000400000000000000" pitchFamily="2" charset="-78"/>
              </a:rPr>
              <a:t>قرار دادن بذر در آب گرم ۵۰ درجه سانتی گراد به مدت نیم ساعت، ضد عفونی بذر با قارچ کش هایی مانند مانب، بردوفیکس و تیابندازول به میزان ۳ گرم برای هر کیلوگرم بذر 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B Mitra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B Mitra" panose="00000400000000000000" pitchFamily="2" charset="-78"/>
              </a:rPr>
              <a:t>محلول پاشی با روورال، سولفات مس و مرتیکت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925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938</Words>
  <Application>Microsoft Office PowerPoint</Application>
  <PresentationFormat>Widescreen</PresentationFormat>
  <Paragraphs>104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IRANSans</vt:lpstr>
      <vt:lpstr>tahoma</vt:lpstr>
      <vt:lpstr>Office Theme</vt:lpstr>
      <vt:lpstr>PowerPoint Presentation</vt:lpstr>
      <vt:lpstr>ترب و تربچه</vt:lpstr>
      <vt:lpstr>سفیدک دروغی یا داخلی تربچه </vt:lpstr>
      <vt:lpstr>PowerPoint Presentation</vt:lpstr>
      <vt:lpstr>کنترل بیماری</vt:lpstr>
      <vt:lpstr>PowerPoint Presentation</vt:lpstr>
      <vt:lpstr>لکه برگی تربچه ( Cercospora brassicicola)</vt:lpstr>
      <vt:lpstr>PowerPoint Presentation</vt:lpstr>
      <vt:lpstr>مبارزه با بیماری </vt:lpstr>
      <vt:lpstr>PowerPoint Presentation</vt:lpstr>
      <vt:lpstr>تورم قارچی ریشه تربچه (Plasmodiophora brassicae) </vt:lpstr>
      <vt:lpstr>PowerPoint Presentation</vt:lpstr>
      <vt:lpstr>PowerPoint Presentation</vt:lpstr>
      <vt:lpstr>پوسیدگی سیاه تربچه (Xanthomonas campestris , Phytium Sp)</vt:lpstr>
      <vt:lpstr>PowerPoint Presentation</vt:lpstr>
      <vt:lpstr>چرخه بیماری پیتیوم </vt:lpstr>
      <vt:lpstr>زنگ سفید تربچه )Albugo candida(</vt:lpstr>
      <vt:lpstr>PowerPoint Presentation</vt:lpstr>
      <vt:lpstr>PowerPoint Presentation</vt:lpstr>
      <vt:lpstr>ویروس موزاییک  شلغم بروی تربچه </vt:lpstr>
      <vt:lpstr>PowerPoint Presentation</vt:lpstr>
      <vt:lpstr>قهوه ای شدن  مغز ریشه تربچه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بیماری‌های تــرب و تربـــچه</dc:title>
  <dc:creator>MohammadReza Zarhoon</dc:creator>
  <cp:lastModifiedBy>FOTROS</cp:lastModifiedBy>
  <cp:revision>147</cp:revision>
  <dcterms:created xsi:type="dcterms:W3CDTF">2019-12-18T07:54:08Z</dcterms:created>
  <dcterms:modified xsi:type="dcterms:W3CDTF">2020-05-27T19:56:58Z</dcterms:modified>
</cp:coreProperties>
</file>