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04" autoAdjust="0"/>
  </p:normalViewPr>
  <p:slideViewPr>
    <p:cSldViewPr snapToGrid="0">
      <p:cViewPr varScale="1">
        <p:scale>
          <a:sx n="59" d="100"/>
          <a:sy n="59" d="100"/>
        </p:scale>
        <p:origin x="11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2330-87D7-4104-B87F-693CC1E0C528}" type="datetimeFigureOut">
              <a:rPr lang="en-US" smtClean="0"/>
              <a:t>6/6/2020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DE1CC-66DA-4C15-88F1-B67C081941EF}" type="slidenum">
              <a:rPr lang="en-US" smtClean="0"/>
              <a:t>‹#›</a:t>
            </a:fld>
            <a:endParaRPr lang="en-US"/>
          </a:p>
        </p:txBody>
      </p:sp>
    </p:spTree>
    <p:extLst>
      <p:ext uri="{BB962C8B-B14F-4D97-AF65-F5344CB8AC3E}">
        <p14:creationId xmlns:p14="http://schemas.microsoft.com/office/powerpoint/2010/main" val="395916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b="0" i="0" kern="1200" dirty="0">
                <a:solidFill>
                  <a:schemeClr val="tx1"/>
                </a:solidFill>
                <a:effectLst/>
                <a:latin typeface="+mn-lt"/>
                <a:ea typeface="+mn-ea"/>
                <a:cs typeface="+mn-cs"/>
              </a:rPr>
              <a:t>درخت گردو بعنوان یکی از مهم‌ترین درختان در مناطق معتدله می‌باشد</a:t>
            </a:r>
            <a:r>
              <a:rPr lang="fa-IR" sz="1200" b="0" i="0" kern="1200" baseline="0" dirty="0">
                <a:solidFill>
                  <a:schemeClr val="tx1"/>
                </a:solidFill>
                <a:effectLst/>
                <a:latin typeface="+mn-lt"/>
                <a:ea typeface="+mn-ea"/>
                <a:cs typeface="+mn-cs"/>
              </a:rPr>
              <a:t> و سطح کشت آن در ایران در رتبه بالایی قرار دارد</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1</a:t>
            </a:fld>
            <a:endParaRPr lang="en-US"/>
          </a:p>
        </p:txBody>
      </p:sp>
    </p:spTree>
    <p:extLst>
      <p:ext uri="{BB962C8B-B14F-4D97-AF65-F5344CB8AC3E}">
        <p14:creationId xmlns:p14="http://schemas.microsoft.com/office/powerpoint/2010/main" val="388382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زراعی شامل : </a:t>
            </a:r>
            <a:r>
              <a:rPr lang="fa-IR" sz="1200" kern="1200" dirty="0">
                <a:solidFill>
                  <a:schemeClr val="tx1"/>
                </a:solidFill>
                <a:effectLst/>
                <a:latin typeface="+mn-lt"/>
                <a:ea typeface="+mn-ea"/>
                <a:cs typeface="+mn-cs"/>
              </a:rPr>
              <a:t>و ﺟﻤﻊ   آوري و ﺳﻮزاﻧﺪن ﺑﺮگ   ﻫﺎ و ﺷﺎﺧﻪ  ﻫﺎي آﻟﻮده در ﻃﻮل ﺑﻬـﺎر و ﭘـﺎﺋﻴﺰ  همچنین</a:t>
            </a:r>
            <a:r>
              <a:rPr lang="fa-IR" sz="1200" kern="1200" baseline="0" dirty="0">
                <a:solidFill>
                  <a:schemeClr val="tx1"/>
                </a:solidFill>
                <a:effectLst/>
                <a:latin typeface="+mn-lt"/>
                <a:ea typeface="+mn-ea"/>
                <a:cs typeface="+mn-cs"/>
              </a:rPr>
              <a:t> مصرف کودهای ازته از شدت صدمات میکاهد</a:t>
            </a:r>
          </a:p>
          <a:p>
            <a:r>
              <a:rPr lang="fa-IR" sz="1200" kern="1200" baseline="0" dirty="0">
                <a:solidFill>
                  <a:schemeClr val="tx1"/>
                </a:solidFill>
                <a:effectLst/>
                <a:latin typeface="+mn-lt"/>
                <a:ea typeface="+mn-ea"/>
                <a:cs typeface="+mn-cs"/>
              </a:rPr>
              <a:t>رقم: توضیحاتش مشخصه، خسارت شدیدی این بیماری ندارد تنها به رقم هارتلی خسارت بالایی وارد میکند</a:t>
            </a:r>
          </a:p>
          <a:p>
            <a:endParaRPr lang="fa-IR" sz="1200" kern="1200" baseline="0" dirty="0">
              <a:solidFill>
                <a:schemeClr val="tx1"/>
              </a:solidFill>
              <a:effectLst/>
              <a:latin typeface="+mn-lt"/>
              <a:ea typeface="+mn-ea"/>
              <a:cs typeface="+mn-cs"/>
            </a:endParaRPr>
          </a:p>
          <a:p>
            <a:pPr rtl="1"/>
            <a:r>
              <a:rPr lang="fa-IR" sz="1200" kern="1200" baseline="0" dirty="0">
                <a:solidFill>
                  <a:schemeClr val="tx1"/>
                </a:solidFill>
                <a:effectLst/>
                <a:latin typeface="+mn-lt"/>
                <a:ea typeface="+mn-ea"/>
                <a:cs typeface="+mn-cs"/>
              </a:rPr>
              <a:t>مبارزه شیمیایی : برای این بیماری مبارزه شیمیایی توصیه  نمی شود اما </a:t>
            </a:r>
            <a:r>
              <a:rPr lang="fa-IR" sz="1200" kern="1200" dirty="0">
                <a:solidFill>
                  <a:schemeClr val="tx1"/>
                </a:solidFill>
                <a:effectLst/>
                <a:latin typeface="+mn-lt"/>
                <a:ea typeface="+mn-ea"/>
                <a:cs typeface="+mn-cs"/>
              </a:rPr>
              <a:t>در صورتی که رقم کاشته شده و محیط برای بیماری مساعد است مبارزه با سمومی مثل زینب، مانب در پاییز و بهار توصیه می شود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DE1CC-66DA-4C15-88F1-B67C081941EF}" type="slidenum">
              <a:rPr lang="en-US" smtClean="0"/>
              <a:t>11</a:t>
            </a:fld>
            <a:endParaRPr lang="en-US"/>
          </a:p>
        </p:txBody>
      </p:sp>
    </p:spTree>
    <p:extLst>
      <p:ext uri="{BB962C8B-B14F-4D97-AF65-F5344CB8AC3E}">
        <p14:creationId xmlns:p14="http://schemas.microsoft.com/office/powerpoint/2010/main" val="273176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منابع استفاده شده برای ارائه پاور شامل 1</a:t>
            </a:r>
            <a:r>
              <a:rPr lang="fa-IR" baseline="0" dirty="0"/>
              <a:t> کتاب از دکتر اشکان و یک کتابچه با  عنوان بیماری های درخت گردو در ایران و روش مدیریت آن است که توسط مرکز تحقیقات کرج ارائه شده است</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12</a:t>
            </a:fld>
            <a:endParaRPr lang="en-US"/>
          </a:p>
        </p:txBody>
      </p:sp>
    </p:spTree>
    <p:extLst>
      <p:ext uri="{BB962C8B-B14F-4D97-AF65-F5344CB8AC3E}">
        <p14:creationId xmlns:p14="http://schemas.microsoft.com/office/powerpoint/2010/main" val="99936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از توجه</a:t>
            </a:r>
            <a:r>
              <a:rPr lang="fa-IR" baseline="0" dirty="0"/>
              <a:t> شما نهایت تشکر را داریم</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13</a:t>
            </a:fld>
            <a:endParaRPr lang="en-US"/>
          </a:p>
        </p:txBody>
      </p:sp>
    </p:spTree>
    <p:extLst>
      <p:ext uri="{BB962C8B-B14F-4D97-AF65-F5344CB8AC3E}">
        <p14:creationId xmlns:p14="http://schemas.microsoft.com/office/powerpoint/2010/main" val="55586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برررسی دو بیماری درختان گردو از نظر علائم، عامل ، چرخه و نحوه مبارزه</a:t>
            </a:r>
            <a:r>
              <a:rPr lang="fa-IR" baseline="0" dirty="0"/>
              <a:t> بررسی کنیم</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3</a:t>
            </a:fld>
            <a:endParaRPr lang="en-US"/>
          </a:p>
        </p:txBody>
      </p:sp>
    </p:spTree>
    <p:extLst>
      <p:ext uri="{BB962C8B-B14F-4D97-AF65-F5344CB8AC3E}">
        <p14:creationId xmlns:p14="http://schemas.microsoft.com/office/powerpoint/2010/main" val="242068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ﺑﻴﻤﺎري ﺑﻼﻳﺖ ﺑﺎﻛﺘﺮﻳﺎﻳﻲ  ﻳﻜﻲ از ﺟﺪي ﺗﺮﻳﻦ ﺑﻴﻤﺎري ﻫﺎي ﺑﺮگ و ﻣﻴﻮه درﺧﺖ ﮔﺮدو اﺳـﺖ ﻛـﻪ ﺑـــﻪ ﺧـــﺼﻮص در ﻣﻨـــﺎﻃﻖ ﺧﻨـــﻚ و ﻣﺮﻃـــﻮب ﺑـــﻪ ﺷـــﺪت ﺧـــﺴﺎرﺗﺰا اﺳـــﺖ  </a:t>
            </a:r>
          </a:p>
          <a:p>
            <a:r>
              <a:rPr lang="fa-IR" sz="1200" kern="1200" dirty="0">
                <a:solidFill>
                  <a:schemeClr val="tx1"/>
                </a:solidFill>
                <a:effectLst/>
                <a:latin typeface="+mn-lt"/>
                <a:ea typeface="+mn-ea"/>
                <a:cs typeface="+mn-cs"/>
              </a:rPr>
              <a:t>ﻫﻴﺪروﻟﻴﺰ ﭼﺮﺑـﻲ و ﻧـﺸﺎﺳﺘﻪ  از  ﻣﺸﺨـﺼﻪ ﻫـﺎي   ﻛﻠﻴـﺪي  در ﺗـﺸﺨﻴﺺ  اﻳـﻦ  ﺟﻨﺲ اﺳﺖ. خسارت این بیماری بسیار بالاست و اگر در بهار برای مبارزه در مناطق مستعد اقدام نشود تا 100% هم میتواند به میوه ها خسارت بزند</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4</a:t>
            </a:fld>
            <a:endParaRPr lang="en-US"/>
          </a:p>
        </p:txBody>
      </p:sp>
    </p:spTree>
    <p:extLst>
      <p:ext uri="{BB962C8B-B14F-4D97-AF65-F5344CB8AC3E}">
        <p14:creationId xmlns:p14="http://schemas.microsoft.com/office/powerpoint/2010/main" val="62201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ﻛﻠﻴﻪ ﺑﺎﻓﺖ ﻫﺎي ﺳﺒﺰ درﺧﺖ ﮔﺮدو ﺑﻪ ﺑﻴﻤﺎري ﺑﻼﻳﺖ  ﺑﺎﻛﺘﺮﻳﺎﻳﻲ  ﺣﺴﺎس ﻫﺴﺘﻨﺪ. ﺧـﺼﻮﺻﻴﺖ ﻛﻠـی اﻳﻦ ﺑﻴﻤﺎري اﻳﺠﺎد ﻟﻜﻪ ﻫﺎي ﺳﻴﺎه ﻧﻜﺮوزه ﺑﺮ روي ﺑﺮگ، ﻣﻴﻮه و ﺷﺎﺧﻪ ﻫﺎي ﺳﺒﺰ اﺳﺖ و ﮔﻞﻫـﺎي ﻧـﺮ و ﻣﺎده را ﻧﻴﺰ آﻟﻮده ﻣﻲﻛﻨﺪ</a:t>
            </a:r>
          </a:p>
          <a:p>
            <a:r>
              <a:rPr lang="fa-IR" sz="1200" kern="1200" dirty="0">
                <a:solidFill>
                  <a:schemeClr val="tx1"/>
                </a:solidFill>
                <a:effectLst/>
                <a:latin typeface="+mn-lt"/>
                <a:ea typeface="+mn-ea"/>
                <a:cs typeface="+mn-cs"/>
              </a:rPr>
              <a:t>هرچه سن درخت کمتر باشد خسارت نیز بیشتر خواهد بود. ﺑﻴﻤﺎري ﺑﻼﻳﺖ ﻣﻲ  ﺗﻮاﻧﺪ ﻣﻴﻮه را در ﻣﺮاﺣﻞ ﮔﻞ و میوه نارس ﻣﻮرد ﻫﺠـﻮم ﻗـﺮار دﻫـﺪ اﻣـﺎ ﻧﻤـﻲ تواند به میوه رسیده حمله کند</a:t>
            </a:r>
          </a:p>
          <a:p>
            <a:pPr marL="0" marR="0" indent="0" algn="l" defTabSz="914400" rtl="0"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در صورتی که زمان آلودگی در اوایل بهار موجب ریزش میوه و در زمان چوبی نشدن میوه باعث پوسیدگی مغز آن می شود.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5</a:t>
            </a:fld>
            <a:endParaRPr lang="en-US"/>
          </a:p>
        </p:txBody>
      </p:sp>
    </p:spTree>
    <p:extLst>
      <p:ext uri="{BB962C8B-B14F-4D97-AF65-F5344CB8AC3E}">
        <p14:creationId xmlns:p14="http://schemas.microsoft.com/office/powerpoint/2010/main" val="151679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کتری عامل در درون یا بر سطح جوانه، شاتون و احتمالا شاخه های آلوده زمستان گذرانی میکند، این باکتری توسط باران، به سایز درختان منتقل می شود و نفوذ باکتری غالبا از منافذ طبیعی صورت میگیرد. تنها زمانی میتواند انتشار یابد ﻛﻪ ﺑﺘﻮاﻧﺪ در آب آزاد ﺷﻨﺎ ﻛﻨﺪ. از اﻳﻦ  رو   ﺑﻼﻳﺖ  در ﺑﻬﺎرﻫﺎي  ﭘﺮ ﺑﺎران ﺷﺪﻳﺪﺗﺮ است همچنین مشاهده شده است که برخی حشرات مثل کرم پروانه سیب، مگس میوه هم در انتقال آن نقش دارند. </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6</a:t>
            </a:fld>
            <a:endParaRPr lang="en-US"/>
          </a:p>
        </p:txBody>
      </p:sp>
    </p:spTree>
    <p:extLst>
      <p:ext uri="{BB962C8B-B14F-4D97-AF65-F5344CB8AC3E}">
        <p14:creationId xmlns:p14="http://schemas.microsoft.com/office/powerpoint/2010/main" val="427147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زراعی</a:t>
            </a:r>
            <a:r>
              <a:rPr lang="fa-IR" baseline="0" dirty="0"/>
              <a:t> : جلوگیری ازآبیاری زیاد یا بارانی، هرس درختان در فصل رویشی که کاهش رطوبت را منجر میشود،  شاخه های آلوده سوزانده شوند،  استفاده از پیوندک سالم و نهال گواهی شده</a:t>
            </a:r>
          </a:p>
          <a:p>
            <a:pPr marL="0" marR="0" indent="0" algn="l" defTabSz="914400" rtl="0" eaLnBrk="1" fontAlgn="auto" latinLnBrk="0" hangingPunct="1">
              <a:lnSpc>
                <a:spcPct val="100000"/>
              </a:lnSpc>
              <a:spcBef>
                <a:spcPts val="0"/>
              </a:spcBef>
              <a:spcAft>
                <a:spcPts val="0"/>
              </a:spcAft>
              <a:buClrTx/>
              <a:buSzTx/>
              <a:buFontTx/>
              <a:buNone/>
              <a:tabLst/>
              <a:defRPr/>
            </a:pPr>
            <a:r>
              <a:rPr lang="fa-IR" baseline="0" dirty="0"/>
              <a:t>شیمیایی : </a:t>
            </a:r>
            <a:r>
              <a:rPr lang="fa-IR" sz="1200" kern="1200" dirty="0">
                <a:solidFill>
                  <a:schemeClr val="tx1"/>
                </a:solidFill>
                <a:effectLst/>
                <a:latin typeface="+mn-lt"/>
                <a:ea typeface="+mn-ea"/>
                <a:cs typeface="+mn-cs"/>
              </a:rPr>
              <a:t>ﻣﺤﻮر اﺻﻠﻲ ﻛﻨﺘﺮل ﺑﻴﻤﺎري ﺑﻼﻳﺖ ﮔﺮدو       ﻣﺒﺎرزه ﺷﻴﻤﻴﺎﻳﻲ ﺑﺎ اﺳﺘﻔﺎده از ﺳﻤﻮم ﺣﻔﺎﻇﺘﻲ ﻣﺴﻲ (اﻛﺴﻲ ﻛﻠﺮور ﻣﺲ و ﺗﺮﻛﻴﺐ ﺑﺮدو) اﺳﺖ و سم سیستمیکی وجود ندارد، سمپاشی باید به دفعات بروی بخش های درحال رویش درخت به صورت پوشش کامل صورت گیرد.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7</a:t>
            </a:fld>
            <a:endParaRPr lang="en-US"/>
          </a:p>
        </p:txBody>
      </p:sp>
    </p:spTree>
    <p:extLst>
      <p:ext uri="{BB962C8B-B14F-4D97-AF65-F5344CB8AC3E}">
        <p14:creationId xmlns:p14="http://schemas.microsoft.com/office/powerpoint/2010/main" val="382533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پس از بررسی بلایت باکتریایی دومین بیماری که در ایران گردو دیده می شود، انتراکنوز یا لکه سیاه است،</a:t>
            </a:r>
            <a:r>
              <a:rPr lang="fa-IR" baseline="0" dirty="0"/>
              <a:t> قارچی از خانواده آسکومیست ها با نام علمی جِنومونیا لِپ توستیلا است</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8</a:t>
            </a:fld>
            <a:endParaRPr lang="en-US"/>
          </a:p>
        </p:txBody>
      </p:sp>
    </p:spTree>
    <p:extLst>
      <p:ext uri="{BB962C8B-B14F-4D97-AF65-F5344CB8AC3E}">
        <p14:creationId xmlns:p14="http://schemas.microsoft.com/office/powerpoint/2010/main" val="312178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قارچ عامل بیماری به تمام قسمت های سبز درخت حمله میکند، نقاط</a:t>
            </a:r>
            <a:r>
              <a:rPr lang="fa-IR" baseline="0" dirty="0"/>
              <a:t> خاکستری رنگ در مرکز لکه ها در واقع همان آسروول ها هستند ، این بیماری خسارت چندانی در ایران ندارد و بیشتر به رقم های حساس حمله میکند</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9</a:t>
            </a:fld>
            <a:endParaRPr lang="en-US"/>
          </a:p>
        </p:txBody>
      </p:sp>
    </p:spTree>
    <p:extLst>
      <p:ext uri="{BB962C8B-B14F-4D97-AF65-F5344CB8AC3E}">
        <p14:creationId xmlns:p14="http://schemas.microsoft.com/office/powerpoint/2010/main" val="318212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kern="1200" dirty="0">
                <a:solidFill>
                  <a:schemeClr val="tx1"/>
                </a:solidFill>
                <a:effectLst/>
                <a:latin typeface="+mn-lt"/>
                <a:ea typeface="+mn-ea"/>
                <a:cs typeface="+mn-cs"/>
              </a:rPr>
              <a:t>ﻗﺎرچ  ﻋﺎﻣﻞ آﻧﺘﺮاﻛﻨﻮز   ﺑﻪ ﺷﻜﻞ ﭘﺮﻳﺘﺴﻴﻮم ﻫﺎي   در برگ های رﻳﺨﺘﻪ و زﺧﻢ ﻫـﺎي ﺳﺮﺷـﺎﺧﻪ  زمستان گذرانی میکند بنابراین پس از مساعد شدن وضعیت</a:t>
            </a:r>
            <a:r>
              <a:rPr lang="fa-IR" sz="1200" kern="1200" baseline="0" dirty="0">
                <a:solidFill>
                  <a:schemeClr val="tx1"/>
                </a:solidFill>
                <a:effectLst/>
                <a:latin typeface="+mn-lt"/>
                <a:ea typeface="+mn-ea"/>
                <a:cs typeface="+mn-cs"/>
              </a:rPr>
              <a:t> هوا به شکل آسکوسپور که بالغ شده ی پریستیوم است توسط باد به درختان سالم دیگر حمله میکند و با نشکیل آسروول علائم را در درختان میزبان نشان میدهد</a:t>
            </a:r>
            <a:endParaRPr lang="en-US" dirty="0"/>
          </a:p>
        </p:txBody>
      </p:sp>
      <p:sp>
        <p:nvSpPr>
          <p:cNvPr id="4" name="Slide Number Placeholder 3"/>
          <p:cNvSpPr>
            <a:spLocks noGrp="1"/>
          </p:cNvSpPr>
          <p:nvPr>
            <p:ph type="sldNum" sz="quarter" idx="10"/>
          </p:nvPr>
        </p:nvSpPr>
        <p:spPr/>
        <p:txBody>
          <a:bodyPr/>
          <a:lstStyle/>
          <a:p>
            <a:fld id="{5E6DE1CC-66DA-4C15-88F1-B67C081941EF}" type="slidenum">
              <a:rPr lang="en-US" smtClean="0"/>
              <a:t>10</a:t>
            </a:fld>
            <a:endParaRPr lang="en-US"/>
          </a:p>
        </p:txBody>
      </p:sp>
    </p:spTree>
    <p:extLst>
      <p:ext uri="{BB962C8B-B14F-4D97-AF65-F5344CB8AC3E}">
        <p14:creationId xmlns:p14="http://schemas.microsoft.com/office/powerpoint/2010/main" val="401614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9B8C74-7ABC-454D-AB87-C80D0692A68C}"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3280769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B8C74-7ABC-454D-AB87-C80D0692A68C}"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330388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B8C74-7ABC-454D-AB87-C80D0692A68C}"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406388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B8C74-7ABC-454D-AB87-C80D0692A68C}"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194392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9B8C74-7ABC-454D-AB87-C80D0692A68C}"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277126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9B8C74-7ABC-454D-AB87-C80D0692A68C}" type="datetimeFigureOut">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69753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9B8C74-7ABC-454D-AB87-C80D0692A68C}" type="datetimeFigureOut">
              <a:rPr lang="en-US" smtClean="0"/>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136406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9B8C74-7ABC-454D-AB87-C80D0692A68C}" type="datetimeFigureOut">
              <a:rPr lang="en-US" smtClean="0"/>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394127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B8C74-7ABC-454D-AB87-C80D0692A68C}" type="datetimeFigureOut">
              <a:rPr lang="en-US" smtClean="0"/>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323638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B8C74-7ABC-454D-AB87-C80D0692A68C}" type="datetimeFigureOut">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345915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9B8C74-7ABC-454D-AB87-C80D0692A68C}" type="datetimeFigureOut">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F3DC0-9686-4433-AE11-81E6FB0B9E73}" type="slidenum">
              <a:rPr lang="en-US" smtClean="0"/>
              <a:t>‹#›</a:t>
            </a:fld>
            <a:endParaRPr lang="en-US"/>
          </a:p>
        </p:txBody>
      </p:sp>
    </p:spTree>
    <p:extLst>
      <p:ext uri="{BB962C8B-B14F-4D97-AF65-F5344CB8AC3E}">
        <p14:creationId xmlns:p14="http://schemas.microsoft.com/office/powerpoint/2010/main" val="92859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B8C74-7ABC-454D-AB87-C80D0692A68C}" type="datetimeFigureOut">
              <a:rPr lang="en-US" smtClean="0"/>
              <a:t>6/6/2020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F3DC0-9686-4433-AE11-81E6FB0B9E73}" type="slidenum">
              <a:rPr lang="en-US" smtClean="0"/>
              <a:t>‹#›</a:t>
            </a:fld>
            <a:endParaRPr lang="en-US"/>
          </a:p>
        </p:txBody>
      </p:sp>
    </p:spTree>
    <p:extLst>
      <p:ext uri="{BB962C8B-B14F-4D97-AF65-F5344CB8AC3E}">
        <p14:creationId xmlns:p14="http://schemas.microsoft.com/office/powerpoint/2010/main" val="1028421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0329" y="4206195"/>
            <a:ext cx="9144000" cy="1655762"/>
          </a:xfrm>
        </p:spPr>
        <p:txBody>
          <a:bodyPr>
            <a:normAutofit/>
          </a:bodyPr>
          <a:lstStyle/>
          <a:p>
            <a:endParaRPr lang="en-US" sz="2000" dirty="0">
              <a:solidFill>
                <a:schemeClr val="bg1">
                  <a:lumMod val="95000"/>
                </a:schemeClr>
              </a:solidFill>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16977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992165" y="241933"/>
            <a:ext cx="5631025" cy="7601109"/>
          </a:xfrm>
        </p:spPr>
      </p:pic>
      <p:sp>
        <p:nvSpPr>
          <p:cNvPr id="2" name="Title 1"/>
          <p:cNvSpPr>
            <a:spLocks noGrp="1"/>
          </p:cNvSpPr>
          <p:nvPr>
            <p:ph type="title"/>
          </p:nvPr>
        </p:nvSpPr>
        <p:spPr>
          <a:xfrm>
            <a:off x="373966" y="322922"/>
            <a:ext cx="10515600" cy="1325563"/>
          </a:xfrm>
        </p:spPr>
        <p:txBody>
          <a:bodyPr/>
          <a:lstStyle/>
          <a:p>
            <a:pPr algn="ctr"/>
            <a:r>
              <a:rPr lang="fa-IR" dirty="0">
                <a:cs typeface="B Titr" panose="00000700000000000000" pitchFamily="2" charset="-78"/>
              </a:rPr>
              <a:t>چرخه بیماری</a:t>
            </a:r>
            <a:endParaRPr lang="en-US" dirty="0">
              <a:cs typeface="B Titr" panose="00000700000000000000" pitchFamily="2" charset="-78"/>
            </a:endParaRPr>
          </a:p>
        </p:txBody>
      </p:sp>
    </p:spTree>
    <p:extLst>
      <p:ext uri="{BB962C8B-B14F-4D97-AF65-F5344CB8AC3E}">
        <p14:creationId xmlns:p14="http://schemas.microsoft.com/office/powerpoint/2010/main" val="1511361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365652" cy="1325563"/>
          </a:xfrm>
        </p:spPr>
        <p:txBody>
          <a:bodyPr/>
          <a:lstStyle/>
          <a:p>
            <a:pPr algn="ctr"/>
            <a:r>
              <a:rPr lang="fa-IR" dirty="0">
                <a:solidFill>
                  <a:schemeClr val="tx1">
                    <a:lumMod val="75000"/>
                    <a:lumOff val="25000"/>
                  </a:schemeClr>
                </a:solidFill>
                <a:cs typeface="B Titr" panose="00000700000000000000" pitchFamily="2" charset="-78"/>
              </a:rPr>
              <a:t>نحوه کنترل و مبارزه</a:t>
            </a:r>
            <a:endParaRPr lang="en-US" dirty="0">
              <a:solidFill>
                <a:schemeClr val="tx1">
                  <a:lumMod val="75000"/>
                  <a:lumOff val="25000"/>
                </a:schemeClr>
              </a:solidFill>
              <a:cs typeface="B Titr" panose="00000700000000000000" pitchFamily="2" charset="-78"/>
            </a:endParaRPr>
          </a:p>
        </p:txBody>
      </p:sp>
      <p:sp>
        <p:nvSpPr>
          <p:cNvPr id="3" name="Content Placeholder 2"/>
          <p:cNvSpPr>
            <a:spLocks noGrp="1"/>
          </p:cNvSpPr>
          <p:nvPr>
            <p:ph idx="1"/>
          </p:nvPr>
        </p:nvSpPr>
        <p:spPr>
          <a:xfrm>
            <a:off x="838200" y="1825625"/>
            <a:ext cx="5717345" cy="4351338"/>
          </a:xfrm>
        </p:spPr>
        <p:txBody>
          <a:bodyPr/>
          <a:lstStyle/>
          <a:p>
            <a:pPr algn="r" rtl="1">
              <a:lnSpc>
                <a:spcPct val="150000"/>
              </a:lnSpc>
            </a:pPr>
            <a:r>
              <a:rPr lang="fa-IR" sz="3200" b="1" dirty="0">
                <a:latin typeface="IRANSansWeb(FaNum) Light" panose="02040503050201020203" pitchFamily="18" charset="-78"/>
                <a:cs typeface="IRANSansWeb(FaNum) Light" panose="02040503050201020203" pitchFamily="18" charset="-78"/>
              </a:rPr>
              <a:t>اقدامات زراعی</a:t>
            </a:r>
            <a:endParaRPr lang="en-US" sz="3200" b="1" dirty="0">
              <a:latin typeface="IRANSansWeb(FaNum) Light" panose="02040503050201020203" pitchFamily="18" charset="-78"/>
              <a:cs typeface="IRANSansWeb(FaNum) Light" panose="02040503050201020203" pitchFamily="18" charset="-78"/>
            </a:endParaRPr>
          </a:p>
          <a:p>
            <a:pPr algn="r" rtl="1">
              <a:lnSpc>
                <a:spcPct val="150000"/>
              </a:lnSpc>
            </a:pPr>
            <a:r>
              <a:rPr lang="fa-IR" sz="3200" b="1" dirty="0">
                <a:latin typeface="IRANSansWeb(FaNum) Light" panose="02040503050201020203" pitchFamily="18" charset="-78"/>
                <a:cs typeface="IRANSansWeb(FaNum) Light" panose="02040503050201020203" pitchFamily="18" charset="-78"/>
              </a:rPr>
              <a:t>کاشت رقم مقاوم </a:t>
            </a:r>
            <a:r>
              <a:rPr lang="fa-IR" sz="2000" dirty="0">
                <a:latin typeface="IRANSansWeb(FaNum) Light" panose="02040503050201020203" pitchFamily="18" charset="-78"/>
                <a:cs typeface="IRANSansWeb(FaNum) Light" panose="02040503050201020203" pitchFamily="18" charset="-78"/>
              </a:rPr>
              <a:t>( رقم هارتلی نسبت به این بیماری بسیار حساس است)</a:t>
            </a:r>
          </a:p>
          <a:p>
            <a:pPr algn="r" rtl="1">
              <a:lnSpc>
                <a:spcPct val="150000"/>
              </a:lnSpc>
            </a:pPr>
            <a:r>
              <a:rPr lang="fa-IR" sz="3200" b="1" dirty="0">
                <a:latin typeface="IRANSansWeb(FaNum) Light" panose="02040503050201020203" pitchFamily="18" charset="-78"/>
                <a:cs typeface="IRANSansWeb(FaNum) Light" panose="02040503050201020203" pitchFamily="18" charset="-78"/>
              </a:rPr>
              <a:t>مبارزه شیمیایی</a:t>
            </a:r>
            <a:endParaRPr lang="en-US" sz="3200" dirty="0">
              <a:latin typeface="IRANSansWeb(FaNum) Light" panose="02040503050201020203" pitchFamily="18" charset="-78"/>
              <a:cs typeface="IRANSansWeb(FaNum) Light" panose="02040503050201020203" pitchFamily="18" charset="-78"/>
            </a:endParaRPr>
          </a:p>
          <a:p>
            <a:pPr algn="r" rtl="1"/>
            <a:endParaRPr lang="en-US" dirty="0"/>
          </a:p>
        </p:txBody>
      </p:sp>
    </p:spTree>
    <p:extLst>
      <p:ext uri="{BB962C8B-B14F-4D97-AF65-F5344CB8AC3E}">
        <p14:creationId xmlns:p14="http://schemas.microsoft.com/office/powerpoint/2010/main" val="808336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471" y="2725957"/>
            <a:ext cx="10515600" cy="4351338"/>
          </a:xfrm>
        </p:spPr>
        <p:txBody>
          <a:bodyPr>
            <a:normAutofit/>
          </a:bodyPr>
          <a:lstStyle/>
          <a:p>
            <a:pPr algn="just" rtl="1">
              <a:lnSpc>
                <a:spcPct val="150000"/>
              </a:lnSpc>
              <a:buFont typeface="Wingdings" panose="05000000000000000000" pitchFamily="2" charset="2"/>
              <a:buChar char="§"/>
            </a:pPr>
            <a:r>
              <a:rPr lang="fa-IR" sz="2400" dirty="0">
                <a:solidFill>
                  <a:schemeClr val="tx1">
                    <a:lumMod val="75000"/>
                    <a:lumOff val="25000"/>
                  </a:schemeClr>
                </a:solidFill>
                <a:latin typeface="IRANSansWeb(FaNum) Light" panose="02040503050201020203" pitchFamily="18" charset="-78"/>
                <a:cs typeface="IRANSansWeb(FaNum) Light" panose="02040503050201020203" pitchFamily="18" charset="-78"/>
              </a:rPr>
              <a:t>کشاورزی، منصوره. 1390. ﺑﻴﻤﺎريﻫﺎي درﺧﺖ ﮔﺮدو در اﻳﺮان ﺗﺸﺨﻴﺺ و ﻣﺪﻳﺮﻳﺖ، ﺳﺎزﻣﺎن ﺗﺤﻘﻴﻘﺎت و آﻣﻮزش کشاورزي: ص 13-25.</a:t>
            </a:r>
          </a:p>
          <a:p>
            <a:pPr algn="just" rtl="1">
              <a:lnSpc>
                <a:spcPct val="150000"/>
              </a:lnSpc>
              <a:buFont typeface="Wingdings" panose="05000000000000000000" pitchFamily="2" charset="2"/>
              <a:buChar char="§"/>
            </a:pPr>
            <a:r>
              <a:rPr lang="fa-IR" sz="2400" dirty="0">
                <a:solidFill>
                  <a:schemeClr val="tx1">
                    <a:lumMod val="75000"/>
                    <a:lumOff val="25000"/>
                  </a:schemeClr>
                </a:solidFill>
                <a:latin typeface="IRANSansWeb(FaNum) Light" panose="02040503050201020203" pitchFamily="18" charset="-78"/>
                <a:cs typeface="IRANSansWeb(FaNum) Light" panose="02040503050201020203" pitchFamily="18" charset="-78"/>
              </a:rPr>
              <a:t>اشکان، محمد. 1390. درسنامه بیماری‌های مهم درختان میوه ایران، میوه‌های خشکباری، انتشارات آییژ: ص 120-130.</a:t>
            </a:r>
            <a:endParaRPr lang="en-US" sz="2400" dirty="0">
              <a:solidFill>
                <a:schemeClr val="tx1">
                  <a:lumMod val="75000"/>
                  <a:lumOff val="25000"/>
                </a:schemeClr>
              </a:solidFill>
              <a:latin typeface="IRANSansWeb(FaNum) Light" panose="02040503050201020203" pitchFamily="18" charset="-78"/>
              <a:cs typeface="IRANSansWeb(FaNum) Light" panose="02040503050201020203" pitchFamily="18" charset="-78"/>
            </a:endParaRPr>
          </a:p>
        </p:txBody>
      </p:sp>
    </p:spTree>
    <p:extLst>
      <p:ext uri="{BB962C8B-B14F-4D97-AF65-F5344CB8AC3E}">
        <p14:creationId xmlns:p14="http://schemas.microsoft.com/office/powerpoint/2010/main" val="21502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76A2856-4A5D-4CC3-B342-881BFF6C71E6}"/>
              </a:ext>
            </a:extLst>
          </p:cNvPr>
          <p:cNvSpPr/>
          <p:nvPr/>
        </p:nvSpPr>
        <p:spPr>
          <a:xfrm>
            <a:off x="4079421" y="1469571"/>
            <a:ext cx="4033157" cy="3918857"/>
          </a:xfrm>
          <a:prstGeom prst="ellipse">
            <a:avLst/>
          </a:prstGeom>
        </p:spPr>
        <p:style>
          <a:lnRef idx="3">
            <a:schemeClr val="lt1"/>
          </a:lnRef>
          <a:fillRef idx="1">
            <a:schemeClr val="accent6"/>
          </a:fillRef>
          <a:effectRef idx="1">
            <a:schemeClr val="accent6"/>
          </a:effectRef>
          <a:fontRef idx="minor">
            <a:schemeClr val="lt1"/>
          </a:fontRef>
        </p:style>
        <p:txBody>
          <a:bodyPr tIns="731520" rIns="91440" rtlCol="0" anchor="ctr"/>
          <a:lstStyle/>
          <a:p>
            <a:pPr algn="ctr"/>
            <a:r>
              <a:rPr lang="fa-IR" sz="6000" b="1" dirty="0">
                <a:cs typeface="B Mitra" panose="00000400000000000000" pitchFamily="2" charset="-78"/>
              </a:rPr>
              <a:t>با تشکر از توجه شما</a:t>
            </a:r>
            <a:endParaRPr lang="en-US" sz="6000" b="1" dirty="0">
              <a:cs typeface="B Mitra" panose="00000400000000000000" pitchFamily="2" charset="-78"/>
            </a:endParaRPr>
          </a:p>
          <a:p>
            <a:pPr algn="ctr"/>
            <a:endParaRPr lang="en-US" sz="6000" b="1" dirty="0">
              <a:cs typeface="B Mitra" panose="00000400000000000000" pitchFamily="2" charset="-78"/>
            </a:endParaRPr>
          </a:p>
        </p:txBody>
      </p:sp>
      <p:sp>
        <p:nvSpPr>
          <p:cNvPr id="6" name="Content Placeholder 5">
            <a:extLst>
              <a:ext uri="{FF2B5EF4-FFF2-40B4-BE49-F238E27FC236}">
                <a16:creationId xmlns:a16="http://schemas.microsoft.com/office/drawing/2014/main" id="{E6A903A5-3A38-4F38-87C9-DEAE462732A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332916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D3D5-D8FA-4AD9-9C7C-EC577040ADC0}"/>
              </a:ext>
            </a:extLst>
          </p:cNvPr>
          <p:cNvSpPr>
            <a:spLocks noGrp="1"/>
          </p:cNvSpPr>
          <p:nvPr>
            <p:ph type="title"/>
          </p:nvPr>
        </p:nvSpPr>
        <p:spPr>
          <a:xfrm>
            <a:off x="952500" y="710519"/>
            <a:ext cx="10515600" cy="1325563"/>
          </a:xfrm>
        </p:spPr>
        <p:txBody>
          <a:bodyPr/>
          <a:lstStyle/>
          <a:p>
            <a:pPr algn="ctr"/>
            <a:r>
              <a:rPr lang="fa-IR" b="1" dirty="0">
                <a:cs typeface="B Mitra" panose="00000400000000000000" pitchFamily="2" charset="-78"/>
              </a:rPr>
              <a:t>بیماری های مهم گردو</a:t>
            </a:r>
            <a:endParaRPr lang="en-US" b="1" dirty="0">
              <a:cs typeface="B Mitra" panose="00000400000000000000" pitchFamily="2" charset="-78"/>
            </a:endParaRPr>
          </a:p>
        </p:txBody>
      </p:sp>
      <p:sp>
        <p:nvSpPr>
          <p:cNvPr id="3" name="Content Placeholder 2">
            <a:extLst>
              <a:ext uri="{FF2B5EF4-FFF2-40B4-BE49-F238E27FC236}">
                <a16:creationId xmlns:a16="http://schemas.microsoft.com/office/drawing/2014/main" id="{CBDAF9A1-DCA3-4723-94C8-86712CB9E6D4}"/>
              </a:ext>
            </a:extLst>
          </p:cNvPr>
          <p:cNvSpPr>
            <a:spLocks noGrp="1"/>
          </p:cNvSpPr>
          <p:nvPr>
            <p:ph idx="1"/>
          </p:nvPr>
        </p:nvSpPr>
        <p:spPr>
          <a:xfrm>
            <a:off x="838200" y="2036082"/>
            <a:ext cx="10515600" cy="3749040"/>
          </a:xfrm>
          <a:ln>
            <a:noFill/>
          </a:ln>
          <a:effectLst>
            <a:softEdge rad="0"/>
          </a:effectLst>
        </p:spPr>
        <p:style>
          <a:lnRef idx="3">
            <a:schemeClr val="lt1"/>
          </a:lnRef>
          <a:fillRef idx="1">
            <a:schemeClr val="accent6"/>
          </a:fillRef>
          <a:effectRef idx="1">
            <a:schemeClr val="accent6"/>
          </a:effectRef>
          <a:fontRef idx="minor">
            <a:schemeClr val="lt1"/>
          </a:fontRef>
        </p:style>
        <p:txBody>
          <a:bodyPr tIns="457200" rIns="457200">
            <a:normAutofit fontScale="92500" lnSpcReduction="20000"/>
          </a:bodyPr>
          <a:lstStyle/>
          <a:p>
            <a:pPr algn="r" rtl="1"/>
            <a:r>
              <a:rPr lang="fa-IR" b="1" dirty="0" err="1">
                <a:cs typeface="B Mitra" panose="00000400000000000000" pitchFamily="2" charset="-78"/>
              </a:rPr>
              <a:t>آنتراکنوز</a:t>
            </a:r>
            <a:r>
              <a:rPr lang="fa-IR" b="1" dirty="0">
                <a:cs typeface="B Mitra" panose="00000400000000000000" pitchFamily="2" charset="-78"/>
              </a:rPr>
              <a:t> گردو </a:t>
            </a:r>
            <a:r>
              <a:rPr lang="en-US" b="1" i="1" dirty="0" err="1">
                <a:cs typeface="B Mitra" panose="00000400000000000000" pitchFamily="2" charset="-78"/>
              </a:rPr>
              <a:t>Gnomonia</a:t>
            </a:r>
            <a:r>
              <a:rPr lang="en-US" b="1" i="1" dirty="0">
                <a:cs typeface="B Mitra" panose="00000400000000000000" pitchFamily="2" charset="-78"/>
              </a:rPr>
              <a:t> </a:t>
            </a:r>
            <a:r>
              <a:rPr lang="en-US" b="1" i="1" dirty="0" err="1">
                <a:cs typeface="B Mitra" panose="00000400000000000000" pitchFamily="2" charset="-78"/>
              </a:rPr>
              <a:t>leptostyla</a:t>
            </a:r>
            <a:endParaRPr lang="en-US" b="1" i="1" dirty="0">
              <a:cs typeface="B Mitra" panose="00000400000000000000" pitchFamily="2" charset="-78"/>
            </a:endParaRPr>
          </a:p>
          <a:p>
            <a:pPr algn="r" rtl="1"/>
            <a:r>
              <a:rPr lang="fa-IR" b="1" dirty="0" err="1">
                <a:cs typeface="B Mitra" panose="00000400000000000000" pitchFamily="2" charset="-78"/>
              </a:rPr>
              <a:t>شانکرسیتوسپورایی</a:t>
            </a:r>
            <a:r>
              <a:rPr lang="fa-IR" b="1" dirty="0">
                <a:cs typeface="B Mitra" panose="00000400000000000000" pitchFamily="2" charset="-78"/>
              </a:rPr>
              <a:t> گردو </a:t>
            </a:r>
            <a:r>
              <a:rPr lang="en-US" b="1" i="1" dirty="0" err="1">
                <a:cs typeface="B Mitra" panose="00000400000000000000" pitchFamily="2" charset="-78"/>
              </a:rPr>
              <a:t>Cytospora</a:t>
            </a:r>
            <a:r>
              <a:rPr lang="en-US" b="1" i="1" dirty="0">
                <a:cs typeface="B Mitra" panose="00000400000000000000" pitchFamily="2" charset="-78"/>
              </a:rPr>
              <a:t> </a:t>
            </a:r>
            <a:r>
              <a:rPr lang="en-US" b="1" i="1" dirty="0" err="1">
                <a:cs typeface="B Mitra" panose="00000400000000000000" pitchFamily="2" charset="-78"/>
              </a:rPr>
              <a:t>juglandicola</a:t>
            </a:r>
            <a:endParaRPr lang="en-US" b="1" i="1" dirty="0">
              <a:cs typeface="B Mitra" panose="00000400000000000000" pitchFamily="2" charset="-78"/>
            </a:endParaRPr>
          </a:p>
          <a:p>
            <a:pPr algn="r" rtl="1"/>
            <a:r>
              <a:rPr lang="fa-IR" b="1" dirty="0">
                <a:cs typeface="B Mitra" panose="00000400000000000000" pitchFamily="2" charset="-78"/>
              </a:rPr>
              <a:t>پوسیدگی </a:t>
            </a:r>
            <a:r>
              <a:rPr lang="fa-IR" b="1" dirty="0" err="1">
                <a:cs typeface="B Mitra" panose="00000400000000000000" pitchFamily="2" charset="-78"/>
              </a:rPr>
              <a:t>فیتوفتورایی</a:t>
            </a:r>
            <a:r>
              <a:rPr lang="fa-IR" b="1" dirty="0">
                <a:cs typeface="B Mitra" panose="00000400000000000000" pitchFamily="2" charset="-78"/>
              </a:rPr>
              <a:t> طوقه و ریشه ی گردو </a:t>
            </a:r>
            <a:r>
              <a:rPr lang="en-US" b="1" i="1" dirty="0">
                <a:cs typeface="B Mitra" panose="00000400000000000000" pitchFamily="2" charset="-78"/>
              </a:rPr>
              <a:t>Phytophthora </a:t>
            </a:r>
            <a:r>
              <a:rPr lang="en-US" b="1" i="1" dirty="0" err="1">
                <a:cs typeface="B Mitra" panose="00000400000000000000" pitchFamily="2" charset="-78"/>
              </a:rPr>
              <a:t>cactorum</a:t>
            </a:r>
            <a:endParaRPr lang="en-US" b="1" i="1" dirty="0">
              <a:cs typeface="B Mitra" panose="00000400000000000000" pitchFamily="2" charset="-78"/>
            </a:endParaRPr>
          </a:p>
          <a:p>
            <a:pPr algn="r" rtl="1"/>
            <a:r>
              <a:rPr lang="fa-IR" b="1" dirty="0" err="1">
                <a:cs typeface="B Mitra" panose="00000400000000000000" pitchFamily="2" charset="-78"/>
              </a:rPr>
              <a:t>شانکر</a:t>
            </a:r>
            <a:r>
              <a:rPr lang="fa-IR" b="1" dirty="0">
                <a:cs typeface="B Mitra" panose="00000400000000000000" pitchFamily="2" charset="-78"/>
              </a:rPr>
              <a:t> پوستی گردو </a:t>
            </a:r>
            <a:r>
              <a:rPr lang="en-US" b="1" i="1" dirty="0" err="1">
                <a:cs typeface="B Mitra" panose="00000400000000000000" pitchFamily="2" charset="-78"/>
              </a:rPr>
              <a:t>Brenneria</a:t>
            </a:r>
            <a:r>
              <a:rPr lang="en-US" b="1" i="1" dirty="0">
                <a:cs typeface="B Mitra" panose="00000400000000000000" pitchFamily="2" charset="-78"/>
              </a:rPr>
              <a:t> </a:t>
            </a:r>
            <a:r>
              <a:rPr lang="en-US" b="1" i="1" dirty="0" err="1">
                <a:cs typeface="B Mitra" panose="00000400000000000000" pitchFamily="2" charset="-78"/>
              </a:rPr>
              <a:t>nigrifluens</a:t>
            </a:r>
            <a:endParaRPr lang="en-US" b="1" i="1" dirty="0">
              <a:cs typeface="B Mitra" panose="00000400000000000000" pitchFamily="2" charset="-78"/>
            </a:endParaRPr>
          </a:p>
          <a:p>
            <a:pPr algn="r" rtl="1"/>
            <a:r>
              <a:rPr lang="fa-IR" b="1" dirty="0">
                <a:cs typeface="B Mitra" panose="00000400000000000000" pitchFamily="2" charset="-78"/>
              </a:rPr>
              <a:t>و ...</a:t>
            </a:r>
            <a:br>
              <a:rPr lang="en-US" b="1" dirty="0">
                <a:cs typeface="B Mitra" panose="00000400000000000000" pitchFamily="2" charset="-78"/>
              </a:rPr>
            </a:br>
            <a:br>
              <a:rPr lang="en-US" b="1" dirty="0">
                <a:cs typeface="B Mitra" panose="00000400000000000000" pitchFamily="2" charset="-78"/>
              </a:rPr>
            </a:br>
            <a:br>
              <a:rPr lang="en-US" b="1" dirty="0">
                <a:cs typeface="B Mitra" panose="00000400000000000000" pitchFamily="2" charset="-78"/>
              </a:rPr>
            </a:br>
            <a:br>
              <a:rPr lang="en-US" b="1" dirty="0">
                <a:cs typeface="B Mitra" panose="00000400000000000000" pitchFamily="2" charset="-78"/>
              </a:rPr>
            </a:br>
            <a:endParaRPr lang="en-US" b="1" dirty="0">
              <a:cs typeface="B Mitra" panose="00000400000000000000" pitchFamily="2" charset="-78"/>
            </a:endParaRPr>
          </a:p>
        </p:txBody>
      </p:sp>
    </p:spTree>
    <p:extLst>
      <p:ext uri="{BB962C8B-B14F-4D97-AF65-F5344CB8AC3E}">
        <p14:creationId xmlns:p14="http://schemas.microsoft.com/office/powerpoint/2010/main" val="89206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lumMod val="85000"/>
                    <a:lumOff val="15000"/>
                  </a:schemeClr>
                </a:solidFill>
                <a:cs typeface="B Titr" panose="00000700000000000000" pitchFamily="2" charset="-78"/>
              </a:rPr>
              <a:t>ارائه ی مشخصات بیماری های </a:t>
            </a:r>
            <a:endParaRPr lang="en-US" dirty="0">
              <a:solidFill>
                <a:schemeClr val="tx1">
                  <a:lumMod val="85000"/>
                  <a:lumOff val="15000"/>
                </a:schemeClr>
              </a:solidFill>
              <a:cs typeface="B Titr" panose="00000700000000000000" pitchFamily="2" charset="-78"/>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4096"/>
          <a:stretch/>
        </p:blipFill>
        <p:spPr>
          <a:xfrm>
            <a:off x="5663478" y="1452354"/>
            <a:ext cx="6528522" cy="499557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35" y="16532"/>
            <a:ext cx="6396038" cy="6447933"/>
          </a:xfrm>
          <a:prstGeom prst="rect">
            <a:avLst/>
          </a:prstGeom>
        </p:spPr>
      </p:pic>
    </p:spTree>
    <p:extLst>
      <p:ext uri="{BB962C8B-B14F-4D97-AF65-F5344CB8AC3E}">
        <p14:creationId xmlns:p14="http://schemas.microsoft.com/office/powerpoint/2010/main" val="4063570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8" y="1617785"/>
            <a:ext cx="5233180" cy="2110153"/>
          </a:xfrm>
        </p:spPr>
        <p:txBody>
          <a:bodyPr>
            <a:normAutofit/>
          </a:bodyPr>
          <a:lstStyle/>
          <a:p>
            <a:pPr algn="justLow" rtl="1"/>
            <a:r>
              <a:rPr lang="fa-IR" sz="1800" dirty="0">
                <a:solidFill>
                  <a:schemeClr val="tx1">
                    <a:lumMod val="65000"/>
                    <a:lumOff val="35000"/>
                  </a:schemeClr>
                </a:solidFill>
                <a:latin typeface="IRANSans" panose="02040503050201020203" pitchFamily="18" charset="-78"/>
                <a:cs typeface="IRANSans" panose="02040503050201020203" pitchFamily="18" charset="-78"/>
              </a:rPr>
              <a:t>در ﻣﻨـــﺎﻃﻖ ﺧﻨـــﻚ و ﻣﺮﻃـــﻮب ﺑـــﻪ ﺷـــﺪت ﺧـــﺴﺎرﺗﺰا اﺳـــﺖ </a:t>
            </a:r>
          </a:p>
          <a:p>
            <a:pPr algn="justLow" rtl="1"/>
            <a:r>
              <a:rPr lang="fa-IR" sz="1800" dirty="0">
                <a:solidFill>
                  <a:schemeClr val="tx1">
                    <a:lumMod val="65000"/>
                    <a:lumOff val="35000"/>
                  </a:schemeClr>
                </a:solidFill>
                <a:latin typeface="IRANSans" panose="02040503050201020203" pitchFamily="18" charset="-78"/>
                <a:cs typeface="IRANSans" panose="02040503050201020203" pitchFamily="18" charset="-78"/>
              </a:rPr>
              <a:t>ﻋﺎﻣـــﻞ آن ﺑـــﺎﻛﺘﺮي </a:t>
            </a:r>
            <a:r>
              <a:rPr lang="en-US" sz="1800" i="1" dirty="0" err="1">
                <a:solidFill>
                  <a:schemeClr val="tx1">
                    <a:lumMod val="65000"/>
                    <a:lumOff val="35000"/>
                  </a:schemeClr>
                </a:solidFill>
                <a:latin typeface="IRANSans" panose="02040503050201020203" pitchFamily="18" charset="-78"/>
                <a:cs typeface="IRANSans" panose="02040503050201020203" pitchFamily="18" charset="-78"/>
              </a:rPr>
              <a:t>Xanthomonas</a:t>
            </a:r>
            <a:r>
              <a:rPr lang="en-US" sz="1800" i="1" dirty="0">
                <a:solidFill>
                  <a:schemeClr val="tx1">
                    <a:lumMod val="65000"/>
                    <a:lumOff val="35000"/>
                  </a:schemeClr>
                </a:solidFill>
                <a:latin typeface="IRANSans" panose="02040503050201020203" pitchFamily="18" charset="-78"/>
                <a:cs typeface="IRANSans" panose="02040503050201020203" pitchFamily="18" charset="-78"/>
              </a:rPr>
              <a:t> </a:t>
            </a:r>
            <a:r>
              <a:rPr lang="en-US" sz="1800" i="1" dirty="0" err="1">
                <a:solidFill>
                  <a:schemeClr val="tx1">
                    <a:lumMod val="65000"/>
                    <a:lumOff val="35000"/>
                  </a:schemeClr>
                </a:solidFill>
                <a:latin typeface="IRANSans" panose="02040503050201020203" pitchFamily="18" charset="-78"/>
                <a:cs typeface="IRANSans" panose="02040503050201020203" pitchFamily="18" charset="-78"/>
              </a:rPr>
              <a:t>arboricola</a:t>
            </a:r>
            <a:r>
              <a:rPr lang="en-US" sz="1800" dirty="0">
                <a:solidFill>
                  <a:schemeClr val="tx1">
                    <a:lumMod val="65000"/>
                    <a:lumOff val="35000"/>
                  </a:schemeClr>
                </a:solidFill>
                <a:latin typeface="IRANSans" panose="02040503050201020203" pitchFamily="18" charset="-78"/>
                <a:cs typeface="IRANSans" panose="02040503050201020203" pitchFamily="18" charset="-78"/>
              </a:rPr>
              <a:t> </a:t>
            </a:r>
            <a:r>
              <a:rPr lang="en-US" sz="1800" dirty="0" err="1">
                <a:solidFill>
                  <a:schemeClr val="tx1">
                    <a:lumMod val="65000"/>
                    <a:lumOff val="35000"/>
                  </a:schemeClr>
                </a:solidFill>
                <a:latin typeface="IRANSans" panose="02040503050201020203" pitchFamily="18" charset="-78"/>
                <a:cs typeface="IRANSans" panose="02040503050201020203" pitchFamily="18" charset="-78"/>
              </a:rPr>
              <a:t>pv</a:t>
            </a:r>
            <a:r>
              <a:rPr lang="en-US" sz="1800" dirty="0">
                <a:solidFill>
                  <a:schemeClr val="tx1">
                    <a:lumMod val="65000"/>
                    <a:lumOff val="35000"/>
                  </a:schemeClr>
                </a:solidFill>
                <a:latin typeface="IRANSans" panose="02040503050201020203" pitchFamily="18" charset="-78"/>
                <a:cs typeface="IRANSans" panose="02040503050201020203" pitchFamily="18" charset="-78"/>
              </a:rPr>
              <a:t>. </a:t>
            </a:r>
            <a:r>
              <a:rPr lang="en-US" sz="1800" i="1" dirty="0" err="1">
                <a:solidFill>
                  <a:schemeClr val="tx1">
                    <a:lumMod val="65000"/>
                    <a:lumOff val="35000"/>
                  </a:schemeClr>
                </a:solidFill>
                <a:latin typeface="IRANSans" panose="02040503050201020203" pitchFamily="18" charset="-78"/>
                <a:cs typeface="IRANSans" panose="02040503050201020203" pitchFamily="18" charset="-78"/>
              </a:rPr>
              <a:t>juglandis</a:t>
            </a:r>
            <a:r>
              <a:rPr lang="fa-IR" sz="1800" dirty="0">
                <a:solidFill>
                  <a:schemeClr val="tx1">
                    <a:lumMod val="65000"/>
                    <a:lumOff val="35000"/>
                  </a:schemeClr>
                </a:solidFill>
                <a:latin typeface="IRANSans" panose="02040503050201020203" pitchFamily="18" charset="-78"/>
                <a:cs typeface="IRANSans" panose="02040503050201020203" pitchFamily="18" charset="-78"/>
              </a:rPr>
              <a:t> است </a:t>
            </a:r>
          </a:p>
        </p:txBody>
      </p:sp>
      <p:sp>
        <p:nvSpPr>
          <p:cNvPr id="5" name="Rectangle 4"/>
          <p:cNvSpPr/>
          <p:nvPr/>
        </p:nvSpPr>
        <p:spPr>
          <a:xfrm>
            <a:off x="395095" y="3988776"/>
            <a:ext cx="4724345" cy="646331"/>
          </a:xfrm>
          <a:prstGeom prst="rect">
            <a:avLst/>
          </a:prstGeom>
        </p:spPr>
        <p:txBody>
          <a:bodyPr wrap="square">
            <a:spAutoFit/>
          </a:bodyPr>
          <a:lstStyle/>
          <a:p>
            <a:pPr algn="r" rtl="1"/>
            <a:r>
              <a:rPr lang="fa-IR" dirty="0">
                <a:solidFill>
                  <a:schemeClr val="tx1">
                    <a:lumMod val="65000"/>
                    <a:lumOff val="35000"/>
                  </a:schemeClr>
                </a:solidFill>
                <a:latin typeface="IRANYekan" panose="020B0506030804020204" pitchFamily="34" charset="-78"/>
                <a:ea typeface="Calibri" panose="020F0502020204030204" pitchFamily="34" charset="0"/>
                <a:cs typeface="IRANYekan" panose="020B0506030804020204" pitchFamily="34" charset="-78"/>
              </a:rPr>
              <a:t>معمولا تکی؛ هوازی اﺟﺒﺎري، ﻛﭙﺴﻮل دار و ﻣﺘﺤﺮك ﺑﺎ ﻳﻚ ﺗﺎژك ﻗﻄﺒﻲ اﺳﺖ </a:t>
            </a:r>
            <a:endParaRPr lang="en-US" dirty="0">
              <a:solidFill>
                <a:schemeClr val="tx1">
                  <a:lumMod val="65000"/>
                  <a:lumOff val="35000"/>
                </a:schemeClr>
              </a:solidFill>
              <a:latin typeface="IRANYekan" panose="020B0506030804020204" pitchFamily="34" charset="-78"/>
              <a:cs typeface="IRANYekan" panose="020B0506030804020204" pitchFamily="34"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758" y="2672861"/>
            <a:ext cx="8548302" cy="1429482"/>
          </a:xfrm>
          <a:prstGeom prst="rect">
            <a:avLst/>
          </a:prstGeom>
        </p:spPr>
      </p:pic>
    </p:spTree>
    <p:extLst>
      <p:ext uri="{BB962C8B-B14F-4D97-AF65-F5344CB8AC3E}">
        <p14:creationId xmlns:p14="http://schemas.microsoft.com/office/powerpoint/2010/main" val="366867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43850" y="3888679"/>
            <a:ext cx="3409950" cy="619125"/>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09" y="2678784"/>
            <a:ext cx="3409950" cy="619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76" y="3209192"/>
            <a:ext cx="3648808" cy="364880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6260" y="4192610"/>
            <a:ext cx="2665389" cy="2665389"/>
          </a:xfrm>
          <a:prstGeom prst="rect">
            <a:avLst/>
          </a:prstGeom>
        </p:spPr>
      </p:pic>
    </p:spTree>
    <p:extLst>
      <p:ext uri="{BB962C8B-B14F-4D97-AF65-F5344CB8AC3E}">
        <p14:creationId xmlns:p14="http://schemas.microsoft.com/office/powerpoint/2010/main" val="3029592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5754" y="169554"/>
            <a:ext cx="6896720" cy="6293958"/>
          </a:xfrm>
        </p:spPr>
      </p:pic>
      <p:sp>
        <p:nvSpPr>
          <p:cNvPr id="2" name="Title 1"/>
          <p:cNvSpPr>
            <a:spLocks noGrp="1"/>
          </p:cNvSpPr>
          <p:nvPr>
            <p:ph type="title"/>
          </p:nvPr>
        </p:nvSpPr>
        <p:spPr>
          <a:xfrm>
            <a:off x="8385958" y="1990970"/>
            <a:ext cx="2622452" cy="1325563"/>
          </a:xfrm>
        </p:spPr>
        <p:txBody>
          <a:bodyPr>
            <a:normAutofit/>
          </a:bodyPr>
          <a:lstStyle/>
          <a:p>
            <a:r>
              <a:rPr lang="fa-IR" sz="1800" dirty="0">
                <a:latin typeface="IRANYekan" panose="020B0506030804020204" pitchFamily="34" charset="-78"/>
                <a:cs typeface="IRANYekan" panose="020B0506030804020204" pitchFamily="34" charset="-78"/>
              </a:rPr>
              <a:t>زمستان گذرانی میکند</a:t>
            </a:r>
            <a:endParaRPr lang="en-US" sz="1800" dirty="0">
              <a:latin typeface="IRANYekan" panose="020B0506030804020204" pitchFamily="34" charset="-78"/>
              <a:cs typeface="IRANYekan" panose="020B0506030804020204" pitchFamily="34"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407" y="1886259"/>
            <a:ext cx="3409950" cy="6191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71" y="2344188"/>
            <a:ext cx="3409950" cy="619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7438" y="3316533"/>
            <a:ext cx="3409950" cy="619125"/>
          </a:xfrm>
          <a:prstGeom prst="rect">
            <a:avLst/>
          </a:prstGeom>
        </p:spPr>
      </p:pic>
      <p:sp>
        <p:nvSpPr>
          <p:cNvPr id="8" name="Rectangle 7"/>
          <p:cNvSpPr/>
          <p:nvPr/>
        </p:nvSpPr>
        <p:spPr>
          <a:xfrm>
            <a:off x="8493196" y="4127682"/>
            <a:ext cx="2858434" cy="1200329"/>
          </a:xfrm>
          <a:prstGeom prst="rect">
            <a:avLst/>
          </a:prstGeom>
        </p:spPr>
        <p:txBody>
          <a:bodyPr wrap="square">
            <a:spAutoFit/>
          </a:bodyPr>
          <a:lstStyle/>
          <a:p>
            <a:pPr algn="justLow" rtl="1"/>
            <a:r>
              <a:rPr lang="en-US" dirty="0" err="1">
                <a:solidFill>
                  <a:schemeClr val="tx1">
                    <a:lumMod val="75000"/>
                    <a:lumOff val="25000"/>
                  </a:schemeClr>
                </a:solidFill>
                <a:latin typeface="IRANYekan" panose="020B0506030804020204" pitchFamily="34" charset="-78"/>
                <a:cs typeface="IRANYekan" panose="020B0506030804020204" pitchFamily="34" charset="-78"/>
              </a:rPr>
              <a:t>برخی</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حشرات</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مثل</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کرم</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پروانه</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سیب</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مگس</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میوه</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هم</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در</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انتقال</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آن</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نقش</a:t>
            </a:r>
            <a:r>
              <a:rPr lang="en-US" dirty="0">
                <a:solidFill>
                  <a:schemeClr val="tx1">
                    <a:lumMod val="75000"/>
                    <a:lumOff val="25000"/>
                  </a:schemeClr>
                </a:solidFill>
                <a:latin typeface="IRANYekan" panose="020B0506030804020204" pitchFamily="34" charset="-78"/>
                <a:cs typeface="IRANYekan" panose="020B0506030804020204" pitchFamily="34" charset="-78"/>
              </a:rPr>
              <a:t> </a:t>
            </a:r>
            <a:r>
              <a:rPr lang="en-US" dirty="0" err="1">
                <a:solidFill>
                  <a:schemeClr val="tx1">
                    <a:lumMod val="75000"/>
                    <a:lumOff val="25000"/>
                  </a:schemeClr>
                </a:solidFill>
                <a:latin typeface="IRANYekan" panose="020B0506030804020204" pitchFamily="34" charset="-78"/>
                <a:cs typeface="IRANYekan" panose="020B0506030804020204" pitchFamily="34" charset="-78"/>
              </a:rPr>
              <a:t>دارند</a:t>
            </a:r>
            <a:r>
              <a:rPr lang="en-US" dirty="0">
                <a:solidFill>
                  <a:schemeClr val="tx1">
                    <a:lumMod val="75000"/>
                    <a:lumOff val="25000"/>
                  </a:schemeClr>
                </a:solidFill>
                <a:latin typeface="IRANYekan" panose="020B0506030804020204" pitchFamily="34" charset="-78"/>
                <a:cs typeface="IRANYekan" panose="020B0506030804020204" pitchFamily="34" charset="-78"/>
              </a:rPr>
              <a:t>. </a:t>
            </a:r>
          </a:p>
        </p:txBody>
      </p:sp>
    </p:spTree>
    <p:extLst>
      <p:ext uri="{BB962C8B-B14F-4D97-AF65-F5344CB8AC3E}">
        <p14:creationId xmlns:p14="http://schemas.microsoft.com/office/powerpoint/2010/main" val="166050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anose="00000700000000000000" pitchFamily="2" charset="-78"/>
              </a:rPr>
              <a:t>مبارزه و کنترل بیماری</a:t>
            </a:r>
            <a:endParaRPr lang="en-US" dirty="0">
              <a:cs typeface="B Titr" panose="00000700000000000000" pitchFamily="2" charset="-78"/>
            </a:endParaRPr>
          </a:p>
        </p:txBody>
      </p:sp>
      <p:sp>
        <p:nvSpPr>
          <p:cNvPr id="3" name="Content Placeholder 2"/>
          <p:cNvSpPr>
            <a:spLocks noGrp="1"/>
          </p:cNvSpPr>
          <p:nvPr>
            <p:ph idx="1"/>
          </p:nvPr>
        </p:nvSpPr>
        <p:spPr>
          <a:xfrm>
            <a:off x="6836898" y="1825625"/>
            <a:ext cx="4516902" cy="5032375"/>
          </a:xfrm>
        </p:spPr>
        <p:txBody>
          <a:bodyPr>
            <a:normAutofit/>
          </a:bodyPr>
          <a:lstStyle/>
          <a:p>
            <a:pPr algn="justLow" rtl="1">
              <a:lnSpc>
                <a:spcPct val="150000"/>
              </a:lnSpc>
            </a:pPr>
            <a:r>
              <a:rPr lang="fa-IR" b="1" dirty="0">
                <a:latin typeface="IRANSansWeb(FaNum) Light" panose="02040503050201020203" pitchFamily="18" charset="-78"/>
                <a:cs typeface="IRANSansWeb(FaNum) Light" panose="02040503050201020203" pitchFamily="18" charset="-78"/>
              </a:rPr>
              <a:t>اقدامات زراعی</a:t>
            </a:r>
          </a:p>
          <a:p>
            <a:pPr algn="justLow" rtl="1">
              <a:lnSpc>
                <a:spcPct val="150000"/>
              </a:lnSpc>
            </a:pPr>
            <a:r>
              <a:rPr lang="fa-IR" b="1" dirty="0">
                <a:latin typeface="IRANSansWeb(FaNum) Light" panose="02040503050201020203" pitchFamily="18" charset="-78"/>
                <a:cs typeface="IRANSansWeb(FaNum) Light" panose="02040503050201020203" pitchFamily="18" charset="-78"/>
              </a:rPr>
              <a:t>کشت رقم مقاوم</a:t>
            </a:r>
          </a:p>
          <a:p>
            <a:pPr marL="0" indent="0" algn="justLow" rtl="1">
              <a:lnSpc>
                <a:spcPct val="150000"/>
              </a:lnSpc>
              <a:buNone/>
            </a:pPr>
            <a:r>
              <a:rPr lang="fa-IR"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اﻳـــﻦ ﺑﻴﻤـــﺎري ﺑـــﻪ ﺗﻤـــﺎم ﮔﻮﻧـــﻪ ﻫـــﺎي ﺟـــﻨﺲ ﺟـــﻮﮔﻼﻧﺲ   ﺷـــﺎﻣﻞ اﻧـــﻮاع ﮔــﺮدوي اﻳﺮاﻧــﻲ، ﮔــﺮدوي ﺳــﻴﺎه ﺷــﺮﻗﻲ، ﮔــﺮدوي ﺳــﻴﺎه ﺟﻨــﻮﺑﻲ، ﮔــﺮدوي ژاﭘﻨــﻲ </a:t>
            </a:r>
            <a:r>
              <a:rPr lang="en-US"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a:t>
            </a:r>
            <a:r>
              <a:rPr lang="en-US" sz="1600" i="1" dirty="0">
                <a:solidFill>
                  <a:schemeClr val="tx1">
                    <a:lumMod val="65000"/>
                    <a:lumOff val="35000"/>
                  </a:schemeClr>
                </a:solidFill>
                <a:latin typeface="IRANSansWeb(FaNum) Light" panose="02040503050201020203" pitchFamily="18" charset="-78"/>
                <a:cs typeface="IRANSansWeb(FaNum) Light" panose="02040503050201020203" pitchFamily="18" charset="-78"/>
              </a:rPr>
              <a:t>J. </a:t>
            </a:r>
            <a:r>
              <a:rPr lang="en-US" sz="1600" i="1" dirty="0" err="1">
                <a:solidFill>
                  <a:schemeClr val="tx1">
                    <a:lumMod val="65000"/>
                    <a:lumOff val="35000"/>
                  </a:schemeClr>
                </a:solidFill>
                <a:latin typeface="IRANSansWeb(FaNum) Light" panose="02040503050201020203" pitchFamily="18" charset="-78"/>
                <a:cs typeface="IRANSansWeb(FaNum) Light" panose="02040503050201020203" pitchFamily="18" charset="-78"/>
              </a:rPr>
              <a:t>ailantifolia</a:t>
            </a:r>
            <a:r>
              <a:rPr lang="en-US" sz="1600" i="1" dirty="0">
                <a:solidFill>
                  <a:schemeClr val="tx1">
                    <a:lumMod val="65000"/>
                    <a:lumOff val="35000"/>
                  </a:schemeClr>
                </a:solidFill>
                <a:latin typeface="IRANSansWeb(FaNum) Light" panose="02040503050201020203" pitchFamily="18" charset="-78"/>
                <a:cs typeface="IRANSansWeb(FaNum) Light" panose="02040503050201020203" pitchFamily="18" charset="-78"/>
              </a:rPr>
              <a:t> </a:t>
            </a:r>
            <a:r>
              <a:rPr lang="en-US"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Wat)</a:t>
            </a:r>
            <a:r>
              <a:rPr lang="fa-IR"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 و گردوی خاکستری </a:t>
            </a:r>
            <a:r>
              <a:rPr lang="en-US"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a:t>
            </a:r>
            <a:r>
              <a:rPr lang="en-US" sz="1600" i="1" dirty="0">
                <a:solidFill>
                  <a:schemeClr val="tx1">
                    <a:lumMod val="65000"/>
                    <a:lumOff val="35000"/>
                  </a:schemeClr>
                </a:solidFill>
                <a:latin typeface="IRANSansWeb(FaNum) Light" panose="02040503050201020203" pitchFamily="18" charset="-78"/>
                <a:cs typeface="IRANSansWeb(FaNum) Light" panose="02040503050201020203" pitchFamily="18" charset="-78"/>
              </a:rPr>
              <a:t>J. </a:t>
            </a:r>
            <a:r>
              <a:rPr lang="en-US" sz="1600" i="1" dirty="0" err="1">
                <a:solidFill>
                  <a:schemeClr val="tx1">
                    <a:lumMod val="65000"/>
                    <a:lumOff val="35000"/>
                  </a:schemeClr>
                </a:solidFill>
                <a:latin typeface="IRANSansWeb(FaNum) Light" panose="02040503050201020203" pitchFamily="18" charset="-78"/>
                <a:cs typeface="IRANSansWeb(FaNum) Light" panose="02040503050201020203" pitchFamily="18" charset="-78"/>
              </a:rPr>
              <a:t>cinerea</a:t>
            </a:r>
            <a:r>
              <a:rPr lang="en-US"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 L) </a:t>
            </a:r>
            <a:r>
              <a:rPr lang="fa-IR" sz="1600" dirty="0">
                <a:solidFill>
                  <a:schemeClr val="tx1">
                    <a:lumMod val="65000"/>
                    <a:lumOff val="35000"/>
                  </a:schemeClr>
                </a:solidFill>
                <a:latin typeface="IRANSansWeb(FaNum) Light" panose="02040503050201020203" pitchFamily="18" charset="-78"/>
                <a:cs typeface="IRANSansWeb(FaNum) Light" panose="02040503050201020203" pitchFamily="18" charset="-78"/>
              </a:rPr>
              <a:t>حمله میکند</a:t>
            </a:r>
          </a:p>
          <a:p>
            <a:pPr algn="justLow" rtl="1">
              <a:lnSpc>
                <a:spcPct val="150000"/>
              </a:lnSpc>
            </a:pPr>
            <a:r>
              <a:rPr lang="fa-IR" b="1" dirty="0">
                <a:latin typeface="IRANSansWeb(FaNum) Light" panose="02040503050201020203" pitchFamily="18" charset="-78"/>
                <a:cs typeface="IRANSansWeb(FaNum) Light" panose="02040503050201020203" pitchFamily="18" charset="-78"/>
              </a:rPr>
              <a:t>مبارزه شیمیایی</a:t>
            </a:r>
          </a:p>
          <a:p>
            <a:pPr algn="justLow" rtl="1">
              <a:lnSpc>
                <a:spcPct val="150000"/>
              </a:lnSpc>
            </a:pPr>
            <a:endParaRPr lang="en-US" sz="1800" dirty="0">
              <a:latin typeface="IRANSansWeb(FaNum) Light" panose="02040503050201020203" pitchFamily="18" charset="-78"/>
              <a:cs typeface="IRANSansWeb(FaNum) Light" panose="02040503050201020203" pitchFamily="18" charset="-78"/>
            </a:endParaRPr>
          </a:p>
        </p:txBody>
      </p:sp>
    </p:spTree>
    <p:extLst>
      <p:ext uri="{BB962C8B-B14F-4D97-AF65-F5344CB8AC3E}">
        <p14:creationId xmlns:p14="http://schemas.microsoft.com/office/powerpoint/2010/main" val="364546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4802945" cy="4351338"/>
          </a:xfrm>
        </p:spPr>
        <p:txBody>
          <a:bodyPr>
            <a:normAutofit/>
          </a:bodyPr>
          <a:lstStyle/>
          <a:p>
            <a:pPr marL="0" indent="0" algn="just" rtl="1">
              <a:lnSpc>
                <a:spcPct val="150000"/>
              </a:lnSpc>
              <a:buNone/>
            </a:pPr>
            <a:r>
              <a:rPr lang="fa-IR" sz="2400" dirty="0">
                <a:latin typeface="IRANSansWeb(FaNum) Light" panose="02040503050201020203" pitchFamily="18" charset="-78"/>
                <a:cs typeface="IRANSansWeb(FaNum) Light" panose="02040503050201020203" pitchFamily="18" charset="-78"/>
              </a:rPr>
              <a:t>عامل بیمــــاری قارچ آسکـــومیست  </a:t>
            </a:r>
            <a:r>
              <a:rPr lang="en-US" sz="2400" b="1" i="1" dirty="0" err="1">
                <a:solidFill>
                  <a:schemeClr val="accent6"/>
                </a:solidFill>
                <a:latin typeface="IRANSansWebMedium" panose="02040503050201020203" pitchFamily="18" charset="-78"/>
                <a:cs typeface="IRANSansWebMedium" panose="02040503050201020203" pitchFamily="18" charset="-78"/>
              </a:rPr>
              <a:t>Gnomonia</a:t>
            </a:r>
            <a:r>
              <a:rPr lang="en-US" sz="2400" b="1" i="1" dirty="0">
                <a:solidFill>
                  <a:schemeClr val="accent6"/>
                </a:solidFill>
                <a:latin typeface="IRANSansWebMedium" panose="02040503050201020203" pitchFamily="18" charset="-78"/>
                <a:cs typeface="IRANSansWebMedium" panose="02040503050201020203" pitchFamily="18" charset="-78"/>
              </a:rPr>
              <a:t> </a:t>
            </a:r>
            <a:r>
              <a:rPr lang="en-US" sz="2400" b="1" i="1" dirty="0" err="1">
                <a:solidFill>
                  <a:schemeClr val="accent6"/>
                </a:solidFill>
                <a:latin typeface="IRANSansWebMedium" panose="02040503050201020203" pitchFamily="18" charset="-78"/>
                <a:cs typeface="IRANSansWebMedium" panose="02040503050201020203" pitchFamily="18" charset="-78"/>
              </a:rPr>
              <a:t>leptostyla</a:t>
            </a:r>
            <a:r>
              <a:rPr lang="fa-IR" sz="2400" b="1" i="1" dirty="0">
                <a:latin typeface="IRANSansWeb(FaNum) Light" panose="02040503050201020203" pitchFamily="18" charset="-78"/>
                <a:cs typeface="IRANSansWeb(FaNum) Light" panose="02040503050201020203" pitchFamily="18" charset="-78"/>
              </a:rPr>
              <a:t> </a:t>
            </a:r>
            <a:r>
              <a:rPr lang="fa-IR" sz="2400" dirty="0">
                <a:latin typeface="IRANSansWeb(FaNum) Light" panose="02040503050201020203" pitchFamily="18" charset="-78"/>
                <a:cs typeface="IRANSansWeb(FaNum) Light" panose="02040503050201020203" pitchFamily="18" charset="-78"/>
              </a:rPr>
              <a:t>اﺳﺖ ﻛﻪ ﺷﻜﻞ ﻏﻴﺮ ﺟﻨـﺴﻲ آن اﺳـﺎﻣﻲ مختلفی دارد. این بیماری در ایران اولین بار در سال 1331 گزارش شده است </a:t>
            </a:r>
            <a:endParaRPr lang="en-US" sz="2400" dirty="0">
              <a:latin typeface="IRANSansWeb(FaNum) Light" panose="02040503050201020203" pitchFamily="18" charset="-78"/>
              <a:cs typeface="IRANSansWeb(FaNum) Light" panose="02040503050201020203" pitchFamily="18" charset="-78"/>
            </a:endParaRPr>
          </a:p>
        </p:txBody>
      </p:sp>
    </p:spTree>
    <p:extLst>
      <p:ext uri="{BB962C8B-B14F-4D97-AF65-F5344CB8AC3E}">
        <p14:creationId xmlns:p14="http://schemas.microsoft.com/office/powerpoint/2010/main" val="300160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chemeClr val="tx1">
                    <a:lumMod val="75000"/>
                    <a:lumOff val="25000"/>
                  </a:schemeClr>
                </a:solidFill>
                <a:cs typeface="B Titr" panose="00000700000000000000" pitchFamily="2" charset="-78"/>
              </a:rPr>
              <a:t>نشانه های بیماری</a:t>
            </a:r>
            <a:endParaRPr lang="en-US" b="1" dirty="0">
              <a:solidFill>
                <a:schemeClr val="tx1">
                  <a:lumMod val="75000"/>
                  <a:lumOff val="25000"/>
                </a:schemeClr>
              </a:solidFill>
              <a:cs typeface="B Titr" panose="00000700000000000000" pitchFamily="2" charset="-78"/>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9372"/>
          <a:stretch/>
        </p:blipFill>
        <p:spPr>
          <a:xfrm>
            <a:off x="392686" y="1785938"/>
            <a:ext cx="6576098" cy="471664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9535" y="-175544"/>
            <a:ext cx="6753225" cy="6858000"/>
          </a:xfrm>
          <a:prstGeom prst="rect">
            <a:avLst/>
          </a:prstGeom>
        </p:spPr>
      </p:pic>
      <p:sp>
        <p:nvSpPr>
          <p:cNvPr id="6" name="Rectangle 5"/>
          <p:cNvSpPr/>
          <p:nvPr/>
        </p:nvSpPr>
        <p:spPr>
          <a:xfrm>
            <a:off x="4443412" y="2629972"/>
            <a:ext cx="1428750" cy="1815882"/>
          </a:xfrm>
          <a:prstGeom prst="rect">
            <a:avLst/>
          </a:prstGeom>
        </p:spPr>
        <p:txBody>
          <a:bodyPr wrap="square">
            <a:spAutoFit/>
          </a:bodyPr>
          <a:lstStyle/>
          <a:p>
            <a:pPr algn="justLow" rtl="1"/>
            <a:r>
              <a:rPr lang="fa-IR" sz="1400" dirty="0">
                <a:solidFill>
                  <a:schemeClr val="bg1">
                    <a:lumMod val="95000"/>
                  </a:schemeClr>
                </a:solidFill>
                <a:latin typeface="IRANSansWeb(FaNum) Light" panose="02040503050201020203" pitchFamily="18" charset="-78"/>
                <a:ea typeface="Calibri" panose="020F0502020204030204" pitchFamily="34" charset="0"/>
                <a:cs typeface="IRANSansWeb(FaNum) Light" panose="02040503050201020203" pitchFamily="18" charset="-78"/>
              </a:rPr>
              <a:t>ﺑﺮگ، ﺣﺴـﺎس ﺗﺮﻳﻦ اﻧـﺪام درﺧﺖ اﺳﺖ، لکه های متعدد حاشیه دار به رنگ قهوه ای که در مرکز آن ها نقاط خاکستری است</a:t>
            </a:r>
            <a:endParaRPr lang="en-US" sz="1400" dirty="0">
              <a:solidFill>
                <a:schemeClr val="bg1">
                  <a:lumMod val="95000"/>
                </a:schemeClr>
              </a:solidFill>
              <a:latin typeface="IRANSansWeb(FaNum) Light" panose="02040503050201020203" pitchFamily="18" charset="-78"/>
              <a:cs typeface="IRANSansWeb(FaNum) Light" panose="02040503050201020203" pitchFamily="18" charset="-78"/>
            </a:endParaRPr>
          </a:p>
        </p:txBody>
      </p:sp>
      <p:sp>
        <p:nvSpPr>
          <p:cNvPr id="7" name="Rectangle 6"/>
          <p:cNvSpPr/>
          <p:nvPr/>
        </p:nvSpPr>
        <p:spPr>
          <a:xfrm>
            <a:off x="6756157" y="2629972"/>
            <a:ext cx="1428750" cy="2031325"/>
          </a:xfrm>
          <a:prstGeom prst="rect">
            <a:avLst/>
          </a:prstGeom>
        </p:spPr>
        <p:txBody>
          <a:bodyPr wrap="square">
            <a:spAutoFit/>
          </a:bodyPr>
          <a:lstStyle/>
          <a:p>
            <a:pPr algn="justLow" rtl="1"/>
            <a:r>
              <a:rPr lang="fa-IR" sz="1400" dirty="0">
                <a:solidFill>
                  <a:schemeClr val="bg1">
                    <a:lumMod val="95000"/>
                  </a:schemeClr>
                </a:solidFill>
                <a:latin typeface="IRANSansWeb(FaNum) Light" panose="02040503050201020203" pitchFamily="18" charset="-78"/>
                <a:ea typeface="Calibri" panose="020F0502020204030204" pitchFamily="34" charset="0"/>
                <a:cs typeface="IRANSansWeb(FaNum) Light" panose="02040503050201020203" pitchFamily="18" charset="-78"/>
              </a:rPr>
              <a:t>میوه نارس ریخته اما ﻣﻴـﻮه ﻫـﺎي رﺳـﻴﺪه دﭼـﺎر ﭘﻮﺳـﻴﺪﮔﻲ و ﺧـﺸﻜﻴﺪﮔﻲ ﻣﻐـﺰ ﺷﺪه و ﺳﭙﺲ  ﺑﻪ ﻗﺎرچ ﻫـﺎي ﺳﺎﭘﺮوﻓﻴﺖ آﻟﻮده  ﻣﻲﺷﻮﻧﺪ </a:t>
            </a:r>
            <a:endParaRPr lang="en-US" sz="1400" dirty="0">
              <a:solidFill>
                <a:schemeClr val="bg1">
                  <a:lumMod val="95000"/>
                </a:schemeClr>
              </a:solidFill>
              <a:latin typeface="IRANSansWeb(FaNum) Light" panose="02040503050201020203" pitchFamily="18" charset="-78"/>
              <a:cs typeface="IRANSansWeb(FaNum) Light" panose="02040503050201020203" pitchFamily="18" charset="-78"/>
            </a:endParaRPr>
          </a:p>
        </p:txBody>
      </p:sp>
    </p:spTree>
    <p:extLst>
      <p:ext uri="{BB962C8B-B14F-4D97-AF65-F5344CB8AC3E}">
        <p14:creationId xmlns:p14="http://schemas.microsoft.com/office/powerpoint/2010/main" val="1952461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929</Words>
  <Application>Microsoft Office PowerPoint</Application>
  <PresentationFormat>Widescreen</PresentationFormat>
  <Paragraphs>60</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IRANSans</vt:lpstr>
      <vt:lpstr>IRANSansWeb(FaNum) Light</vt:lpstr>
      <vt:lpstr>IRANSansWebMedium</vt:lpstr>
      <vt:lpstr>IRANYekan</vt:lpstr>
      <vt:lpstr>Wingdings</vt:lpstr>
      <vt:lpstr>Office Theme</vt:lpstr>
      <vt:lpstr>PowerPoint Presentation</vt:lpstr>
      <vt:lpstr>بیماری های مهم گردو</vt:lpstr>
      <vt:lpstr>ارائه ی مشخصات بیماری های </vt:lpstr>
      <vt:lpstr>PowerPoint Presentation</vt:lpstr>
      <vt:lpstr>PowerPoint Presentation</vt:lpstr>
      <vt:lpstr>زمستان گذرانی میکند</vt:lpstr>
      <vt:lpstr>مبارزه و کنترل بیماری</vt:lpstr>
      <vt:lpstr>PowerPoint Presentation</vt:lpstr>
      <vt:lpstr>نشانه های بیماری</vt:lpstr>
      <vt:lpstr>چرخه بیماری</vt:lpstr>
      <vt:lpstr>نحوه کنترل و مبارزه</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MohammadReza Zarhoon</dc:creator>
  <cp:lastModifiedBy>FOTROS</cp:lastModifiedBy>
  <cp:revision>87</cp:revision>
  <dcterms:created xsi:type="dcterms:W3CDTF">2019-11-11T19:45:42Z</dcterms:created>
  <dcterms:modified xsi:type="dcterms:W3CDTF">2020-06-06T10:40:24Z</dcterms:modified>
</cp:coreProperties>
</file>