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C2087-E579-4F23-80C4-EDB9A62627D3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AF926-5D68-4C19-9FAB-B8BDF04D8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jofartsverket.se/en/Maritime-services/Fairways/DGPS--Differential-Global-Positioning-Syste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AF926-5D68-4C19-9FAB-B8BDF04D8A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AF926-5D68-4C19-9FAB-B8BDF04D8A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2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F1F3F4"/>
                </a:solidFill>
                <a:effectLst/>
                <a:latin typeface="Roboto" panose="02000000000000000000" pitchFamily="2" charset="0"/>
                <a:hlinkClick r:id="rId3" tooltip="DGPS – Differential Global Positioning System - Sjofartsverket"/>
              </a:rPr>
              <a:t>Differential Global Positioning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AF926-5D68-4C19-9FAB-B8BDF04D8A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6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0403-B86B-4CD8-980E-C75DE38A7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BF917-90B2-4526-B0CA-910FB5E84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6CFE-D8C5-43B7-B6D2-B1BDCB9E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26CCA-1F7D-4FFF-9CC0-670407DE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5104A-980C-4087-B020-67553B72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2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7F0B-B221-4264-BD64-513C7215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455FE-AF0E-4B30-8E94-E269C3569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466B-1E30-4A22-920B-1D596AF5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89520-4809-4210-8B50-0562B70C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E3467-8BD5-4A37-8F4D-8E48EDA1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8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07418-EA01-460F-965F-5A8930968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4B78F-492A-45CF-84E5-13B9A70C1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809D8-6D93-4E43-B544-DF0859F5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3EEE1-86B7-443F-B240-988BCF07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1D7B7-B3E6-4CCF-95B6-36465C47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7C2C-C5FB-4199-88FC-6496082D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6AEB-7745-444F-8CE0-1A2C4A94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24572-64CC-41EA-B607-2E5F80EC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32AF6-9A60-4348-BBEC-F91724C1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6198-7BF9-4EFF-A07F-64B091A8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F3A2-1ABD-4366-BC11-617CEC18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A9C50-DA57-4A1B-B7D3-AFC23AE23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94FCE-76EB-4192-A54A-D458F3BB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43C10-678E-47EF-A8C5-F008CE09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7AE8-73B5-4AF5-93A8-EA730BF7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14FD-7953-413F-B7DF-3B1351E2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E9540-23DC-4ECA-A941-25074A359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A5E93-6DAC-4C59-9F7B-DFBCF492D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B5DDD-9B8D-4D5A-9E0C-1AC60B8C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027DC-FD60-4880-B00E-B6B6CC46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525CD-7832-44A7-A65F-A6CF9071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B8CC-19ED-45CF-AF8A-43E97527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DB661-8AFC-4356-81A4-8387E49A3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7A5A0-DCDF-4E34-A9E7-45CF6FB32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0BC5E-21A5-4338-BE13-FDB51FB65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A3D10-762A-4E34-91BA-6EEFD727F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33A9D-5DF2-4CD6-8D73-8AE3007A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C9E01-E99E-462D-87AB-53A7D9E3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FB9A5-E3D9-4E61-B114-22DF20A1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18B3-F488-4A66-AFED-BA3383F9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77B6F-04DA-4C27-9D66-F47DAAAC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66C8-EC58-4648-B553-4C704EF2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251D3-BAB9-4A9A-9379-68F3242E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E53E7-E4A7-4638-8FA7-9979E6CA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8E4D2-52A1-4724-8F56-5E541B92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4E88A-09A6-4C2B-AE80-806C696F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1AE8-622B-4C89-8053-90F2B975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7AA4-2E1E-4C1E-9664-393377863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63D6C-ABFC-4EA8-9F1A-6F586276D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41EEB-F0BF-4D2B-8795-5F5D0C5D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AC825-C873-43F6-9AE8-F565B592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E71A5-3A49-421D-89EE-FB52EBE9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9331-6CB5-4324-AB4E-B0E4E2FA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B3178-8C4C-4595-866F-4970F5E64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763EE-C18F-47DD-9646-0399CB4FB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2E4B7-7738-46D7-9D52-2C37F21A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BB9C5-6DA1-4016-9E31-226FB152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82E7-B975-4FCC-B544-F223455B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E8040-6051-4105-9AEF-D864BAA9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96788-C99C-4639-A08B-E1651870A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1A48F-C97A-4C04-BEB8-FB0B6D789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D3D5-FE08-40EC-8508-DC3494F6813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5E03F-7A77-49E7-9D4A-DE4E96C58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50D2-1644-4DDB-A7C3-EACCB67BD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E8F8-FCD9-41A5-8D78-47B36982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1ED0-F7AF-4ABB-8659-01BBF4AA6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56228"/>
            <a:ext cx="6995885" cy="37091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a-IR" sz="7200" b="1" i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B Titr" panose="00000700000000000000" pitchFamily="2" charset="-78"/>
              </a:rPr>
              <a:t>سامانه </a:t>
            </a:r>
            <a:r>
              <a:rPr lang="fa-IR" sz="7200" b="1" i="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B Titr" panose="00000700000000000000" pitchFamily="2" charset="-78"/>
              </a:rPr>
              <a:t>موقعیت‌یابی</a:t>
            </a:r>
            <a:r>
              <a:rPr lang="fa-IR" sz="7200" b="1" i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B Titr" panose="00000700000000000000" pitchFamily="2" charset="-78"/>
              </a:rPr>
              <a:t> </a:t>
            </a:r>
            <a:r>
              <a:rPr lang="fa-IR" sz="8800" b="1" i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B Titr" panose="00000700000000000000" pitchFamily="2" charset="-78"/>
              </a:rPr>
              <a:t>جهانی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3EC8B-9D6E-4C10-B782-E76E972FA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74058" y="5465373"/>
            <a:ext cx="9144000" cy="1655762"/>
          </a:xfrm>
        </p:spPr>
        <p:txBody>
          <a:bodyPr/>
          <a:lstStyle/>
          <a:p>
            <a:r>
              <a:rPr lang="fa-IR" dirty="0">
                <a:solidFill>
                  <a:schemeClr val="bg1"/>
                </a:solidFill>
                <a:cs typeface="B Mitra" panose="00000400000000000000" pitchFamily="2" charset="-78"/>
              </a:rPr>
              <a:t>تهیه و تنظیم </a:t>
            </a:r>
            <a:endParaRPr lang="en-US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D7206-5ED4-4843-A55B-76182C7A7D4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76" y="128172"/>
            <a:ext cx="2140498" cy="19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527C-979F-41EB-B0DD-8CA506D5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64988" cy="1325563"/>
          </a:xfrm>
        </p:spPr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انواع خطاها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792BC-CA0A-4600-A66F-E5B56978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099"/>
            <a:ext cx="3452446" cy="4351338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خطای انحراف ساعت</a:t>
            </a:r>
            <a:endParaRPr lang="en-US" dirty="0"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خطاهای گیرنده</a:t>
            </a:r>
            <a:endParaRPr lang="en-US" dirty="0"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خطای </a:t>
            </a:r>
            <a:r>
              <a:rPr lang="fa-IR" dirty="0" err="1">
                <a:cs typeface="B Mitra" panose="00000400000000000000" pitchFamily="2" charset="-78"/>
              </a:rPr>
              <a:t>یونسفر</a:t>
            </a:r>
            <a:endParaRPr lang="en-US" dirty="0"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خطای </a:t>
            </a:r>
            <a:r>
              <a:rPr lang="fa-IR" dirty="0" err="1">
                <a:cs typeface="B Mitra" panose="00000400000000000000" pitchFamily="2" charset="-78"/>
              </a:rPr>
              <a:t>تروپسفر</a:t>
            </a:r>
            <a:endParaRPr lang="en-US" dirty="0"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خطای چند مسیری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151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B35B-A3AA-4238-A717-BBB2B8B2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697" y="1940706"/>
            <a:ext cx="3250809" cy="1325563"/>
          </a:xfrm>
        </p:spPr>
        <p:txBody>
          <a:bodyPr/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روش </a:t>
            </a:r>
            <a:r>
              <a:rPr lang="en-US" b="1" dirty="0">
                <a:solidFill>
                  <a:schemeClr val="bg1"/>
                </a:solidFill>
                <a:latin typeface="+mn-lt"/>
                <a:cs typeface="B Titr" panose="00000700000000000000" pitchFamily="2" charset="-78"/>
              </a:rPr>
              <a:t>DGPS</a:t>
            </a:r>
            <a:r>
              <a:rPr lang="en-US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850D-3F7F-4100-B430-0B9225E9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70" y="962391"/>
            <a:ext cx="4507522" cy="57690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err="1">
                <a:cs typeface="B Mitra" panose="00000400000000000000" pitchFamily="2" charset="-78"/>
              </a:rPr>
              <a:t>براي</a:t>
            </a:r>
            <a:r>
              <a:rPr lang="fa-IR" sz="2400" dirty="0">
                <a:cs typeface="B Mitra" panose="00000400000000000000" pitchFamily="2" charset="-78"/>
              </a:rPr>
              <a:t> مقابله با خطاها و بالا بردن دقت سیستم، </a:t>
            </a:r>
            <a:r>
              <a:rPr lang="fa-IR" sz="2400" dirty="0" err="1">
                <a:cs typeface="B Mitra" panose="00000400000000000000" pitchFamily="2" charset="-78"/>
              </a:rPr>
              <a:t>مي</a:t>
            </a:r>
            <a:r>
              <a:rPr lang="fa-IR" sz="2400" dirty="0">
                <a:cs typeface="B Mitra" panose="00000400000000000000" pitchFamily="2" charset="-78"/>
              </a:rPr>
              <a:t> توان از روش مطمئن </a:t>
            </a:r>
            <a:r>
              <a:rPr lang="en-US" sz="2400" dirty="0">
                <a:cs typeface="B Mitra" panose="00000400000000000000" pitchFamily="2" charset="-78"/>
              </a:rPr>
              <a:t>DGPS </a:t>
            </a:r>
            <a:r>
              <a:rPr lang="fa-IR" sz="2400" dirty="0">
                <a:cs typeface="B Mitra" panose="00000400000000000000" pitchFamily="2" charset="-78"/>
              </a:rPr>
              <a:t> و </a:t>
            </a:r>
            <a:r>
              <a:rPr lang="fa-IR" sz="2400" dirty="0" err="1">
                <a:cs typeface="B Mitra" panose="00000400000000000000" pitchFamily="2" charset="-78"/>
              </a:rPr>
              <a:t>يا</a:t>
            </a:r>
            <a:r>
              <a:rPr lang="fa-IR" sz="2400" dirty="0">
                <a:cs typeface="B Mitra" panose="00000400000000000000" pitchFamily="2" charset="-78"/>
              </a:rPr>
              <a:t> </a:t>
            </a:r>
            <a:r>
              <a:rPr lang="en-US" sz="2400" dirty="0">
                <a:cs typeface="B Mitra" panose="00000400000000000000" pitchFamily="2" charset="-78"/>
              </a:rPr>
              <a:t>GPS </a:t>
            </a:r>
            <a:r>
              <a:rPr lang="fa-IR" sz="2400" dirty="0" err="1">
                <a:cs typeface="B Mitra" panose="00000400000000000000" pitchFamily="2" charset="-78"/>
              </a:rPr>
              <a:t>تفاضلي</a:t>
            </a:r>
            <a:r>
              <a:rPr lang="fa-IR" sz="2400" dirty="0">
                <a:cs typeface="B Mitra" panose="00000400000000000000" pitchFamily="2" charset="-78"/>
              </a:rPr>
              <a:t> استفاده کرد. </a:t>
            </a:r>
          </a:p>
          <a:p>
            <a:pPr marL="0" indent="0" algn="just" rtl="1">
              <a:buNone/>
            </a:pPr>
            <a:r>
              <a:rPr lang="fa-IR" sz="2000" dirty="0">
                <a:cs typeface="B Mitra" panose="00000400000000000000" pitchFamily="2" charset="-78"/>
              </a:rPr>
              <a:t>در </a:t>
            </a:r>
            <a:r>
              <a:rPr lang="fa-IR" sz="2000" dirty="0" err="1">
                <a:cs typeface="B Mitra" panose="00000400000000000000" pitchFamily="2" charset="-78"/>
              </a:rPr>
              <a:t>اين</a:t>
            </a:r>
            <a:r>
              <a:rPr lang="fa-IR" sz="2000" dirty="0">
                <a:cs typeface="B Mitra" panose="00000400000000000000" pitchFamily="2" charset="-78"/>
              </a:rPr>
              <a:t> روش </a:t>
            </a:r>
            <a:r>
              <a:rPr lang="fa-IR" sz="2000" dirty="0" err="1">
                <a:cs typeface="B Mitra" panose="00000400000000000000" pitchFamily="2" charset="-78"/>
              </a:rPr>
              <a:t>يک</a:t>
            </a:r>
            <a:r>
              <a:rPr lang="fa-IR" sz="2000" dirty="0">
                <a:cs typeface="B Mitra" panose="00000400000000000000" pitchFamily="2" charset="-78"/>
              </a:rPr>
              <a:t> گیرنده در نقطه </a:t>
            </a:r>
            <a:r>
              <a:rPr lang="fa-IR" sz="2000" dirty="0" err="1">
                <a:cs typeface="B Mitra" panose="00000400000000000000" pitchFamily="2" charset="-78"/>
              </a:rPr>
              <a:t>اي</a:t>
            </a:r>
            <a:r>
              <a:rPr lang="fa-IR" sz="2000" dirty="0">
                <a:cs typeface="B Mitra" panose="00000400000000000000" pitchFamily="2" charset="-78"/>
              </a:rPr>
              <a:t> با موقعیت دقیق و معلوم قرار </a:t>
            </a:r>
            <a:r>
              <a:rPr lang="fa-IR" sz="2000" dirty="0" err="1">
                <a:cs typeface="B Mitra" panose="00000400000000000000" pitchFamily="2" charset="-78"/>
              </a:rPr>
              <a:t>مي</a:t>
            </a:r>
            <a:r>
              <a:rPr lang="fa-IR" sz="2000" dirty="0">
                <a:cs typeface="B Mitra" panose="00000400000000000000" pitchFamily="2" charset="-78"/>
              </a:rPr>
              <a:t> گیرد. </a:t>
            </a:r>
            <a:r>
              <a:rPr lang="fa-IR" sz="2000" dirty="0" err="1">
                <a:cs typeface="B Mitra" panose="00000400000000000000" pitchFamily="2" charset="-78"/>
              </a:rPr>
              <a:t>اين</a:t>
            </a:r>
            <a:r>
              <a:rPr lang="fa-IR" sz="2000" dirty="0">
                <a:cs typeface="B Mitra" panose="00000400000000000000" pitchFamily="2" charset="-78"/>
              </a:rPr>
              <a:t> گیرنده با استفاده از سیگنال </a:t>
            </a:r>
            <a:r>
              <a:rPr lang="fa-IR" sz="2000" dirty="0" err="1">
                <a:cs typeface="B Mitra" panose="00000400000000000000" pitchFamily="2" charset="-78"/>
              </a:rPr>
              <a:t>هاي</a:t>
            </a:r>
            <a:r>
              <a:rPr lang="fa-IR" sz="2000" dirty="0">
                <a:cs typeface="B Mitra" panose="00000400000000000000" pitchFamily="2" charset="-78"/>
              </a:rPr>
              <a:t> </a:t>
            </a:r>
            <a:r>
              <a:rPr lang="fa-IR" sz="2000" dirty="0" err="1">
                <a:cs typeface="B Mitra" panose="00000400000000000000" pitchFamily="2" charset="-78"/>
              </a:rPr>
              <a:t>دريافتي</a:t>
            </a:r>
            <a:r>
              <a:rPr lang="fa-IR" sz="2000" dirty="0">
                <a:cs typeface="B Mitra" panose="00000400000000000000" pitchFamily="2" charset="-78"/>
              </a:rPr>
              <a:t> از ماهواره، موقعیت خود را بدست آورده و با موقعیت </a:t>
            </a:r>
            <a:r>
              <a:rPr lang="fa-IR" sz="2000" dirty="0" err="1">
                <a:cs typeface="B Mitra" panose="00000400000000000000" pitchFamily="2" charset="-78"/>
              </a:rPr>
              <a:t>واقعي</a:t>
            </a:r>
            <a:r>
              <a:rPr lang="fa-IR" sz="2000" dirty="0">
                <a:cs typeface="B Mitra" panose="00000400000000000000" pitchFamily="2" charset="-78"/>
              </a:rPr>
              <a:t> </a:t>
            </a:r>
            <a:r>
              <a:rPr lang="fa-IR" sz="2000" dirty="0" err="1">
                <a:cs typeface="B Mitra" panose="00000400000000000000" pitchFamily="2" charset="-78"/>
              </a:rPr>
              <a:t>مقايسه</a:t>
            </a:r>
            <a:r>
              <a:rPr lang="fa-IR" sz="2000" dirty="0">
                <a:cs typeface="B Mitra" panose="00000400000000000000" pitchFamily="2" charset="-78"/>
              </a:rPr>
              <a:t> </a:t>
            </a:r>
            <a:r>
              <a:rPr lang="fa-IR" sz="2000" dirty="0" err="1">
                <a:cs typeface="B Mitra" panose="00000400000000000000" pitchFamily="2" charset="-78"/>
              </a:rPr>
              <a:t>مي</a:t>
            </a:r>
            <a:r>
              <a:rPr lang="fa-IR" sz="2000" dirty="0">
                <a:cs typeface="B Mitra" panose="00000400000000000000" pitchFamily="2" charset="-78"/>
              </a:rPr>
              <a:t> کند. با </a:t>
            </a:r>
            <a:r>
              <a:rPr lang="fa-IR" sz="2000" dirty="0" err="1">
                <a:cs typeface="B Mitra" panose="00000400000000000000" pitchFamily="2" charset="-78"/>
              </a:rPr>
              <a:t>اين</a:t>
            </a:r>
            <a:r>
              <a:rPr lang="fa-IR" sz="2000" dirty="0">
                <a:cs typeface="B Mitra" panose="00000400000000000000" pitchFamily="2" charset="-78"/>
              </a:rPr>
              <a:t> کار </a:t>
            </a:r>
            <a:r>
              <a:rPr lang="fa-IR" sz="2000" dirty="0" err="1">
                <a:cs typeface="B Mitra" panose="00000400000000000000" pitchFamily="2" charset="-78"/>
              </a:rPr>
              <a:t>خطاي</a:t>
            </a:r>
            <a:r>
              <a:rPr lang="fa-IR" sz="2000" dirty="0">
                <a:cs typeface="B Mitra" panose="00000400000000000000" pitchFamily="2" charset="-78"/>
              </a:rPr>
              <a:t> سیستم بدست آمده و به دنبال آن اطلاعات لازم </a:t>
            </a:r>
            <a:r>
              <a:rPr lang="fa-IR" sz="2000" dirty="0" err="1">
                <a:cs typeface="B Mitra" panose="00000400000000000000" pitchFamily="2" charset="-78"/>
              </a:rPr>
              <a:t>براي</a:t>
            </a:r>
            <a:r>
              <a:rPr lang="fa-IR" sz="2000" dirty="0">
                <a:cs typeface="B Mitra" panose="00000400000000000000" pitchFamily="2" charset="-78"/>
              </a:rPr>
              <a:t> تصحیح خطا در </a:t>
            </a:r>
            <a:r>
              <a:rPr lang="fa-IR" sz="2000" dirty="0" err="1">
                <a:cs typeface="B Mitra" panose="00000400000000000000" pitchFamily="2" charset="-78"/>
              </a:rPr>
              <a:t>اين</a:t>
            </a:r>
            <a:r>
              <a:rPr lang="fa-IR" sz="2000" dirty="0">
                <a:cs typeface="B Mitra" panose="00000400000000000000" pitchFamily="2" charset="-78"/>
              </a:rPr>
              <a:t> نقطه محاسبه و </a:t>
            </a:r>
            <a:r>
              <a:rPr lang="fa-IR" sz="2000" dirty="0" err="1">
                <a:cs typeface="B Mitra" panose="00000400000000000000" pitchFamily="2" charset="-78"/>
              </a:rPr>
              <a:t>براي</a:t>
            </a:r>
            <a:r>
              <a:rPr lang="fa-IR" sz="2000" dirty="0">
                <a:cs typeface="B Mitra" panose="00000400000000000000" pitchFamily="2" charset="-78"/>
              </a:rPr>
              <a:t> </a:t>
            </a:r>
            <a:r>
              <a:rPr lang="fa-IR" sz="2000" dirty="0" err="1">
                <a:cs typeface="B Mitra" panose="00000400000000000000" pitchFamily="2" charset="-78"/>
              </a:rPr>
              <a:t>ديگر</a:t>
            </a:r>
            <a:r>
              <a:rPr lang="fa-IR" sz="2000" dirty="0">
                <a:cs typeface="B Mitra" panose="00000400000000000000" pitchFamily="2" charset="-78"/>
              </a:rPr>
              <a:t> گیرنده </a:t>
            </a:r>
            <a:r>
              <a:rPr lang="fa-IR" sz="2000" dirty="0" err="1">
                <a:cs typeface="B Mitra" panose="00000400000000000000" pitchFamily="2" charset="-78"/>
              </a:rPr>
              <a:t>هاي</a:t>
            </a:r>
            <a:r>
              <a:rPr lang="fa-IR" sz="2000" dirty="0">
                <a:cs typeface="B Mitra" panose="00000400000000000000" pitchFamily="2" charset="-78"/>
              </a:rPr>
              <a:t> </a:t>
            </a:r>
            <a:r>
              <a:rPr lang="en-US" sz="2000" dirty="0">
                <a:cs typeface="B Mitra" panose="00000400000000000000" pitchFamily="2" charset="-78"/>
              </a:rPr>
              <a:t>GPS </a:t>
            </a:r>
            <a:r>
              <a:rPr lang="fa-IR" sz="2000" dirty="0">
                <a:cs typeface="B Mitra" panose="00000400000000000000" pitchFamily="2" charset="-78"/>
              </a:rPr>
              <a:t> موجود در محل ارسال </a:t>
            </a:r>
            <a:r>
              <a:rPr lang="fa-IR" sz="2000" dirty="0" err="1">
                <a:cs typeface="B Mitra" panose="00000400000000000000" pitchFamily="2" charset="-78"/>
              </a:rPr>
              <a:t>مي</a:t>
            </a:r>
            <a:r>
              <a:rPr lang="fa-IR" sz="2000" dirty="0">
                <a:cs typeface="B Mitra" panose="00000400000000000000" pitchFamily="2" charset="-78"/>
              </a:rPr>
              <a:t> گردد. گیرنده ها نیز با </a:t>
            </a:r>
            <a:r>
              <a:rPr lang="fa-IR" sz="2000" dirty="0" err="1">
                <a:cs typeface="B Mitra" panose="00000400000000000000" pitchFamily="2" charset="-78"/>
              </a:rPr>
              <a:t>دريافت</a:t>
            </a:r>
            <a:r>
              <a:rPr lang="fa-IR" sz="2000" dirty="0">
                <a:cs typeface="B Mitra" panose="00000400000000000000" pitchFamily="2" charset="-78"/>
              </a:rPr>
              <a:t> سیگنال تصحیح، محاسبات خود را </a:t>
            </a:r>
            <a:r>
              <a:rPr lang="fa-IR" sz="2000" dirty="0" err="1">
                <a:cs typeface="B Mitra" panose="00000400000000000000" pitchFamily="2" charset="-78"/>
              </a:rPr>
              <a:t>اصالح</a:t>
            </a:r>
            <a:r>
              <a:rPr lang="fa-IR" sz="2000" dirty="0">
                <a:cs typeface="B Mitra" panose="00000400000000000000" pitchFamily="2" charset="-78"/>
              </a:rPr>
              <a:t> </a:t>
            </a:r>
            <a:r>
              <a:rPr lang="fa-IR" sz="2000" dirty="0" err="1">
                <a:cs typeface="B Mitra" panose="00000400000000000000" pitchFamily="2" charset="-78"/>
              </a:rPr>
              <a:t>مي</a:t>
            </a:r>
            <a:r>
              <a:rPr lang="fa-IR" sz="2000" dirty="0">
                <a:cs typeface="B Mitra" panose="00000400000000000000" pitchFamily="2" charset="-78"/>
              </a:rPr>
              <a:t> کنند.</a:t>
            </a:r>
          </a:p>
          <a:p>
            <a:pPr marL="0" indent="0" algn="just" rtl="1">
              <a:buNone/>
            </a:pPr>
            <a:r>
              <a:rPr lang="fa-IR" sz="2000" dirty="0">
                <a:cs typeface="B Mitra" panose="00000400000000000000" pitchFamily="2" charset="-78"/>
              </a:rPr>
              <a:t> با </a:t>
            </a:r>
            <a:r>
              <a:rPr lang="fa-IR" sz="2000" dirty="0" err="1">
                <a:cs typeface="B Mitra" panose="00000400000000000000" pitchFamily="2" charset="-78"/>
              </a:rPr>
              <a:t>اين</a:t>
            </a:r>
            <a:r>
              <a:rPr lang="fa-IR" sz="2000" dirty="0">
                <a:cs typeface="B Mitra" panose="00000400000000000000" pitchFamily="2" charset="-78"/>
              </a:rPr>
              <a:t> روش </a:t>
            </a:r>
            <a:r>
              <a:rPr lang="fa-IR" sz="2000" dirty="0" err="1">
                <a:cs typeface="B Mitra" panose="00000400000000000000" pitchFamily="2" charset="-78"/>
              </a:rPr>
              <a:t>مي</a:t>
            </a:r>
            <a:r>
              <a:rPr lang="fa-IR" sz="2000" dirty="0">
                <a:cs typeface="B Mitra" panose="00000400000000000000" pitchFamily="2" charset="-78"/>
              </a:rPr>
              <a:t> توان موقعیت </a:t>
            </a:r>
            <a:r>
              <a:rPr lang="fa-IR" sz="2000" dirty="0" err="1">
                <a:cs typeface="B Mitra" panose="00000400000000000000" pitchFamily="2" charset="-78"/>
              </a:rPr>
              <a:t>يابي</a:t>
            </a:r>
            <a:r>
              <a:rPr lang="fa-IR" sz="2000" dirty="0">
                <a:cs typeface="B Mitra" panose="00000400000000000000" pitchFamily="2" charset="-78"/>
              </a:rPr>
              <a:t> ساکن را تا چند </a:t>
            </a:r>
            <a:r>
              <a:rPr lang="fa-IR" sz="2000" dirty="0" err="1">
                <a:cs typeface="B Mitra" panose="00000400000000000000" pitchFamily="2" charset="-78"/>
              </a:rPr>
              <a:t>سانتي</a:t>
            </a:r>
            <a:r>
              <a:rPr lang="fa-IR" sz="2000" dirty="0">
                <a:cs typeface="B Mitra" panose="00000400000000000000" pitchFamily="2" charset="-78"/>
              </a:rPr>
              <a:t> متر و موقعیت </a:t>
            </a:r>
            <a:r>
              <a:rPr lang="fa-IR" sz="2000" dirty="0" err="1">
                <a:cs typeface="B Mitra" panose="00000400000000000000" pitchFamily="2" charset="-78"/>
              </a:rPr>
              <a:t>يابي</a:t>
            </a:r>
            <a:r>
              <a:rPr lang="fa-IR" sz="2000" dirty="0">
                <a:cs typeface="B Mitra" panose="00000400000000000000" pitchFamily="2" charset="-78"/>
              </a:rPr>
              <a:t> متحرک را تا حدود چند متر بهبود بخشید.</a:t>
            </a:r>
            <a:endParaRPr lang="en-US" sz="2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3937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A1A1-F2A9-43C7-BF62-F6A203FD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08" y="393260"/>
            <a:ext cx="10515600" cy="1325563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روش </a:t>
            </a:r>
            <a:r>
              <a:rPr lang="fa-IR" dirty="0" err="1">
                <a:cs typeface="B Titr" panose="00000700000000000000" pitchFamily="2" charset="-78"/>
              </a:rPr>
              <a:t>استاتیک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2E79-89B3-42BB-B8BC-20EBF27B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اين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روش یکی از راه های کاهش خطا است و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براي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پروژه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هاي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نقشه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برداري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بسیار دقیق استفاده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شود. در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اين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روش دو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يا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چند گیرنده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GPS 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استفاده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شود که به طور هم زمان در حال جمع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آوري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اطلاعات هستند.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اين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فرايند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با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يک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گیرنده به </a:t>
            </a:r>
            <a:r>
              <a:rPr lang="fa-IR" sz="2400" b="1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نام گیرنده پايه 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که بر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روي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يک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ايستگاه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کنترل موجود واقع شده است،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آغازمي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شود.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درحالي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که گیرنده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هاي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باقي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مانده (به نام گیرنده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هاي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سیار)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ايستگاه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هاي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با مختصات نامشخص را اشغال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کنند.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براي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اولین مشاهده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يا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رصد، مشاهدات به طور هم زمان از همه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ايستگاه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ها به چهار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يا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تعداد بیشتر ماهواره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براي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يک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دوره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زماني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يک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ساعته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يا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بیشتر انجام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شود.</a:t>
            </a:r>
            <a:endParaRPr lang="en-US" sz="2400" dirty="0">
              <a:solidFill>
                <a:schemeClr val="bg2">
                  <a:lumMod val="25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1710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3F29-0738-43FB-9A72-B3268BB2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786" y="4740177"/>
            <a:ext cx="5942428" cy="1325563"/>
          </a:xfrm>
        </p:spPr>
        <p:txBody>
          <a:bodyPr/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Mitra" panose="00000400000000000000" pitchFamily="2" charset="-78"/>
              </a:rPr>
              <a:t>تهیه و تنظیم</a:t>
            </a:r>
            <a:endParaRPr lang="en-US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73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PS">
            <a:extLst>
              <a:ext uri="{FF2B5EF4-FFF2-40B4-BE49-F238E27FC236}">
                <a16:creationId xmlns:a16="http://schemas.microsoft.com/office/drawing/2014/main" id="{06F4030D-1FDA-4CB5-886C-6143095B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62" y="81326"/>
            <a:ext cx="2366450" cy="18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B22082-7651-4882-8236-E713AE45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942" y="365125"/>
            <a:ext cx="5754858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AE0B-A589-4E6F-B9CC-95DD1320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551" y="1808118"/>
            <a:ext cx="5754858" cy="3590437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>
                <a:cs typeface="B Mitra" panose="00000400000000000000" pitchFamily="2" charset="-78"/>
              </a:rPr>
              <a:t>سامانه </a:t>
            </a:r>
            <a:r>
              <a:rPr lang="fa-IR" dirty="0" err="1">
                <a:cs typeface="B Mitra" panose="00000400000000000000" pitchFamily="2" charset="-78"/>
              </a:rPr>
              <a:t>موقعیت‌یابی</a:t>
            </a:r>
            <a:r>
              <a:rPr lang="fa-IR" dirty="0">
                <a:cs typeface="B Mitra" panose="00000400000000000000" pitchFamily="2" charset="-78"/>
              </a:rPr>
              <a:t> جهانی یا </a:t>
            </a:r>
            <a:r>
              <a:rPr lang="fa-IR" dirty="0" err="1">
                <a:cs typeface="B Mitra" panose="00000400000000000000" pitchFamily="2" charset="-78"/>
              </a:rPr>
              <a:t>جی‌پی‌اس</a:t>
            </a:r>
            <a:r>
              <a:rPr lang="fa-IR" dirty="0">
                <a:cs typeface="B Mitra" panose="00000400000000000000" pitchFamily="2" charset="-78"/>
              </a:rPr>
              <a:t> (به انگلیسی </a:t>
            </a:r>
            <a:r>
              <a:rPr lang="en-US" dirty="0">
                <a:cs typeface="B Mitra" panose="00000400000000000000" pitchFamily="2" charset="-78"/>
              </a:rPr>
              <a:t>(</a:t>
            </a:r>
            <a:r>
              <a:rPr lang="en-US" b="1" dirty="0">
                <a:cs typeface="B Mitra" panose="00000400000000000000" pitchFamily="2" charset="-78"/>
              </a:rPr>
              <a:t>Global Positioning System</a:t>
            </a:r>
            <a:r>
              <a:rPr lang="fa-IR" dirty="0">
                <a:cs typeface="B Mitra" panose="00000400000000000000" pitchFamily="2" charset="-78"/>
              </a:rPr>
              <a:t> با نماد اختصاری </a:t>
            </a:r>
            <a:r>
              <a:rPr lang="en-US" dirty="0">
                <a:cs typeface="B Mitra" panose="00000400000000000000" pitchFamily="2" charset="-78"/>
              </a:rPr>
              <a:t> GPS </a:t>
            </a:r>
            <a:r>
              <a:rPr lang="fa-IR" dirty="0" err="1">
                <a:cs typeface="B Mitra" panose="00000400000000000000" pitchFamily="2" charset="-78"/>
              </a:rPr>
              <a:t>منظومه‌ای</a:t>
            </a:r>
            <a:r>
              <a:rPr lang="fa-IR" dirty="0">
                <a:cs typeface="B Mitra" panose="00000400000000000000" pitchFamily="2" charset="-78"/>
              </a:rPr>
              <a:t> از ۲۴ماهواره است که زمین را دور </a:t>
            </a:r>
            <a:r>
              <a:rPr lang="fa-IR" dirty="0" err="1">
                <a:cs typeface="B Mitra" panose="00000400000000000000" pitchFamily="2" charset="-78"/>
              </a:rPr>
              <a:t>می‌زند</a:t>
            </a:r>
            <a:r>
              <a:rPr lang="fa-IR" dirty="0">
                <a:cs typeface="B Mitra" panose="00000400000000000000" pitchFamily="2" charset="-78"/>
              </a:rPr>
              <a:t> و در هر مدار ۴ ماهواره قرار دارد.</a:t>
            </a:r>
            <a:endParaRPr lang="en-US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Mitra" panose="00000400000000000000" pitchFamily="2" charset="-78"/>
              </a:rPr>
              <a:t>این </a:t>
            </a:r>
            <a:r>
              <a:rPr lang="fa-IR" dirty="0" err="1">
                <a:cs typeface="B Mitra" panose="00000400000000000000" pitchFamily="2" charset="-78"/>
              </a:rPr>
              <a:t>ماهواره‌ها</a:t>
            </a:r>
            <a:r>
              <a:rPr lang="fa-IR" dirty="0">
                <a:cs typeface="B Mitra" panose="00000400000000000000" pitchFamily="2" charset="-78"/>
              </a:rPr>
              <a:t> از محاسبات ریاضی </a:t>
            </a:r>
            <a:r>
              <a:rPr lang="fa-IR" dirty="0" err="1">
                <a:cs typeface="B Mitra" panose="00000400000000000000" pitchFamily="2" charset="-78"/>
              </a:rPr>
              <a:t>ساده‌ای</a:t>
            </a:r>
            <a:r>
              <a:rPr lang="fa-IR" dirty="0">
                <a:cs typeface="B Mitra" panose="00000400000000000000" pitchFamily="2" charset="-78"/>
              </a:rPr>
              <a:t> برای پخش اطلاعات استفاده </a:t>
            </a:r>
            <a:r>
              <a:rPr lang="fa-IR" dirty="0" err="1">
                <a:cs typeface="B Mitra" panose="00000400000000000000" pitchFamily="2" charset="-78"/>
              </a:rPr>
              <a:t>می‌کنند</a:t>
            </a:r>
            <a:r>
              <a:rPr lang="fa-IR" dirty="0">
                <a:cs typeface="B Mitra" panose="00000400000000000000" pitchFamily="2" charset="-78"/>
              </a:rPr>
              <a:t> که به عنوان طول و عرض و ارتفاع جغرافیایی، توسط </a:t>
            </a:r>
            <a:r>
              <a:rPr lang="fa-IR" dirty="0" err="1">
                <a:cs typeface="B Mitra" panose="00000400000000000000" pitchFamily="2" charset="-78"/>
              </a:rPr>
              <a:t>گیرنده‌های</a:t>
            </a:r>
            <a:r>
              <a:rPr lang="fa-IR" dirty="0">
                <a:cs typeface="B Mitra" panose="00000400000000000000" pitchFamily="2" charset="-78"/>
              </a:rPr>
              <a:t> زمین ترجمه </a:t>
            </a:r>
            <a:r>
              <a:rPr lang="fa-IR" dirty="0" err="1">
                <a:cs typeface="B Mitra" panose="00000400000000000000" pitchFamily="2" charset="-78"/>
              </a:rPr>
              <a:t>شده‌اند</a:t>
            </a:r>
            <a:r>
              <a:rPr lang="fa-IR" dirty="0">
                <a:cs typeface="B Mitra" panose="00000400000000000000" pitchFamily="2" charset="-78"/>
              </a:rPr>
              <a:t>.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35B25-4589-4649-945E-0986E5B95BFA}"/>
              </a:ext>
            </a:extLst>
          </p:cNvPr>
          <p:cNvSpPr txBox="1"/>
          <p:nvPr/>
        </p:nvSpPr>
        <p:spPr>
          <a:xfrm>
            <a:off x="5219114" y="5515985"/>
            <a:ext cx="64330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solidFill>
                  <a:srgbClr val="0070C0"/>
                </a:solidFill>
                <a:cs typeface="B Mitra" panose="00000400000000000000" pitchFamily="2" charset="-78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دقت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مکاني</a:t>
            </a:r>
            <a:r>
              <a:rPr lang="fa-IR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GPS</a:t>
            </a:r>
            <a:r>
              <a:rPr lang="fa-IR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در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هر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مکان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از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يک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متر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تا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fa-IR" sz="2800" b="1" dirty="0">
                <a:solidFill>
                  <a:srgbClr val="0070C0"/>
                </a:solidFill>
                <a:cs typeface="B Mitra" panose="00000400000000000000" pitchFamily="2" charset="-78"/>
              </a:rPr>
              <a:t>100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متر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بسته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به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نوع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تجهیزات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متفاوت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مي</a:t>
            </a:r>
            <a:r>
              <a:rPr lang="en-US" sz="2800" b="1" dirty="0">
                <a:solidFill>
                  <a:srgbClr val="0070C0"/>
                </a:solidFill>
                <a:cs typeface="B Mitra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B Mitra" panose="00000400000000000000" pitchFamily="2" charset="-78"/>
              </a:rPr>
              <a:t>باشد</a:t>
            </a:r>
            <a:r>
              <a:rPr lang="fa-IR" sz="2800" b="1" dirty="0">
                <a:solidFill>
                  <a:srgbClr val="0070C0"/>
                </a:solidFill>
                <a:cs typeface="B Mitra" panose="00000400000000000000" pitchFamily="2" charset="-78"/>
              </a:rPr>
              <a:t>)</a:t>
            </a:r>
            <a:endParaRPr lang="en-US" sz="2800" b="1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239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709D-3693-4562-8B3F-C53FC3A2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06" y="2355383"/>
            <a:ext cx="5609492" cy="4763874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مختصات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جغرافیايي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: شامل طول و عرض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جغرافیايي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(اطلاعات دو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بعدي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زمین)</a:t>
            </a:r>
            <a:endParaRPr lang="en-US" sz="2400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ارتفاع نقاط: موقعیت سه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بعدي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محل مورد نظر را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دهد.</a:t>
            </a:r>
            <a:endParaRPr lang="en-US" sz="2400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فاصله از مبدا </a:t>
            </a:r>
            <a:r>
              <a:rPr lang="en-US" sz="2400" dirty="0">
                <a:solidFill>
                  <a:schemeClr val="bg1"/>
                </a:solidFill>
                <a:cs typeface="B Mitra" panose="00000400000000000000" pitchFamily="2" charset="-78"/>
              </a:rPr>
              <a:t>(Distance)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پیش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بیني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زمان رسیدن به مقصد</a:t>
            </a:r>
            <a:endParaRPr lang="en-US" sz="2400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سرعت حرکت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زمان طلوع و غروب خورشید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وماه</a:t>
            </a:r>
            <a:endParaRPr lang="fa-IR" sz="2400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اندازه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گیري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طول مسیر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اندازه گیری مساحت</a:t>
            </a:r>
            <a:endParaRPr lang="en-US" sz="24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4" name="AutoShape 2" descr="Dependemos de 24 satélites para el GPS, y no son precisamente seguros">
            <a:extLst>
              <a:ext uri="{FF2B5EF4-FFF2-40B4-BE49-F238E27FC236}">
                <a16:creationId xmlns:a16="http://schemas.microsoft.com/office/drawing/2014/main" id="{076AE8C0-CC5A-4B5A-87E9-C97F9ECE962F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638908" y="1349864"/>
            <a:ext cx="656140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 rtl="1"/>
            <a:r>
              <a:rPr lang="en-US" sz="3600" b="1" dirty="0">
                <a:solidFill>
                  <a:schemeClr val="bg1"/>
                </a:solidFill>
                <a:latin typeface="+mn-lt"/>
                <a:cs typeface="B Titr" panose="00000700000000000000" pitchFamily="2" charset="-78"/>
              </a:rPr>
              <a:t>GPS </a:t>
            </a: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 چه اطلاعاتی به ما می دهد؟</a:t>
            </a:r>
            <a:endParaRPr lang="en-US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642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A7AA-C4C5-481D-A711-93EB27EA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2" y="365125"/>
            <a:ext cx="5023338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5400" dirty="0">
                <a:solidFill>
                  <a:srgbClr val="0070C0"/>
                </a:solidFill>
                <a:cs typeface="B Titr" panose="00000700000000000000" pitchFamily="2" charset="-78"/>
              </a:rPr>
              <a:t>ساختــار 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B Titr" panose="00000700000000000000" pitchFamily="2" charset="-78"/>
              </a:rPr>
              <a:t>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FD615-2483-4B32-8A77-F8A62CDC8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070" y="1825625"/>
            <a:ext cx="5598942" cy="435133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err="1">
                <a:cs typeface="B Mitra" panose="00000400000000000000" pitchFamily="2" charset="-78"/>
              </a:rPr>
              <a:t>جی‌پی‌اس</a:t>
            </a:r>
            <a:r>
              <a:rPr lang="fa-IR" sz="2400" dirty="0">
                <a:cs typeface="B Mitra" panose="00000400000000000000" pitchFamily="2" charset="-78"/>
              </a:rPr>
              <a:t> فعلی از سه بخش اساسی تشکیل شده است. این سه بخش اصلی عبارتند از: </a:t>
            </a:r>
            <a:r>
              <a:rPr lang="fa-IR" sz="2400" b="1" dirty="0">
                <a:cs typeface="B Mitra" panose="00000400000000000000" pitchFamily="2" charset="-78"/>
              </a:rPr>
              <a:t>بخش فضایی، بخش کنترل و بخش کاربر.</a:t>
            </a:r>
          </a:p>
          <a:p>
            <a:pPr marL="0" indent="0" algn="just" rtl="1">
              <a:buNone/>
            </a:pPr>
            <a:endParaRPr lang="fa-IR" sz="2400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 قسمتهای کنترل و فضایی توسط نیروی هوایی ایالات متحده آمریکا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پایه‌گذاری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 شده و توسعه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یافته‌اند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 و اکنون نیز به کار خود ادامه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می‌دهند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. امواج منتشر شده از فضا توسط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ماهواره‌های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جی‌پی‌اس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، توسط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گیرنده‌های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جی‌پی‌اس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 دریافت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می‌شوند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؛ این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گیرنده‌ها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 به وفور در اختیار انواع کاربران قرار دارند و برای محاسبه کردن موقعیت سه بعدی (طول و عرض جغرافیایی و ارتفاع) محل مورد نظر و زمان به کار </a:t>
            </a:r>
            <a:r>
              <a:rPr lang="fa-I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می‌روند</a:t>
            </a:r>
            <a:r>
              <a:rPr lang="fa-I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B Mitra" panose="00000400000000000000" pitchFamily="2" charset="-78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2C9437-5911-4BD1-8445-9D43F140ACC8}"/>
              </a:ext>
            </a:extLst>
          </p:cNvPr>
          <p:cNvSpPr/>
          <p:nvPr/>
        </p:nvSpPr>
        <p:spPr>
          <a:xfrm>
            <a:off x="838200" y="324169"/>
            <a:ext cx="4164036" cy="20538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86A99-7646-4602-B99D-98D1C18F6AFB}"/>
              </a:ext>
            </a:extLst>
          </p:cNvPr>
          <p:cNvSpPr txBox="1"/>
          <p:nvPr/>
        </p:nvSpPr>
        <p:spPr>
          <a:xfrm>
            <a:off x="4282731" y="1104071"/>
            <a:ext cx="50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78423-6586-4EF4-96C0-7436239BB306}"/>
              </a:ext>
            </a:extLst>
          </p:cNvPr>
          <p:cNvSpPr txBox="1"/>
          <p:nvPr/>
        </p:nvSpPr>
        <p:spPr>
          <a:xfrm>
            <a:off x="1002909" y="56301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0" i="0" dirty="0">
                <a:solidFill>
                  <a:srgbClr val="444444"/>
                </a:solidFill>
                <a:effectLst/>
                <a:latin typeface="IRANSans" panose="02040503050201020203" pitchFamily="18" charset="-78"/>
                <a:cs typeface="B Titr" panose="00000700000000000000" pitchFamily="2" charset="-78"/>
              </a:rPr>
              <a:t>بخش فضایی </a:t>
            </a:r>
            <a:r>
              <a:rPr lang="en-US" b="0" i="0" dirty="0">
                <a:solidFill>
                  <a:srgbClr val="444444"/>
                </a:solidFill>
                <a:effectLst/>
                <a:latin typeface="IRANSans" panose="02040503050201020203" pitchFamily="18" charset="-78"/>
                <a:cs typeface="B Titr" panose="00000700000000000000" pitchFamily="2" charset="-78"/>
              </a:rPr>
              <a:t>(Space Segment)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85BD1-E1E2-4D56-9114-CCA1FE31067A}"/>
              </a:ext>
            </a:extLst>
          </p:cNvPr>
          <p:cNvSpPr txBox="1"/>
          <p:nvPr/>
        </p:nvSpPr>
        <p:spPr>
          <a:xfrm>
            <a:off x="858715" y="978675"/>
            <a:ext cx="3368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>
                <a:cs typeface="B Mitra" panose="00000400000000000000" pitchFamily="2" charset="-78"/>
              </a:rPr>
              <a:t>از ۲۴ تا ۳۲ ماهواره تشکیل شده است که در مدار میانی زمین </a:t>
            </a:r>
            <a:r>
              <a:rPr lang="en-US" sz="1600" dirty="0">
                <a:cs typeface="B Mitra" panose="00000400000000000000" pitchFamily="2" charset="-78"/>
              </a:rPr>
              <a:t>Medium Earth Orbit) </a:t>
            </a:r>
            <a:r>
              <a:rPr lang="fa-IR" sz="1600" dirty="0">
                <a:cs typeface="B Mitra" panose="00000400000000000000" pitchFamily="2" charset="-78"/>
              </a:rPr>
              <a:t>) قرار </a:t>
            </a:r>
            <a:r>
              <a:rPr lang="fa-IR" sz="1600" dirty="0" err="1">
                <a:cs typeface="B Mitra" panose="00000400000000000000" pitchFamily="2" charset="-78"/>
              </a:rPr>
              <a:t>گرفته‌اند</a:t>
            </a:r>
            <a:r>
              <a:rPr lang="fa-IR" sz="1600" dirty="0">
                <a:cs typeface="B Mitra" panose="00000400000000000000" pitchFamily="2" charset="-78"/>
              </a:rPr>
              <a:t> و همچنین شامل </a:t>
            </a:r>
            <a:r>
              <a:rPr lang="fa-IR" sz="1600" dirty="0" err="1">
                <a:cs typeface="B Mitra" panose="00000400000000000000" pitchFamily="2" charset="-78"/>
              </a:rPr>
              <a:t>تأسیساتی</a:t>
            </a:r>
            <a:r>
              <a:rPr lang="fa-IR" sz="1600" dirty="0">
                <a:cs typeface="B Mitra" panose="00000400000000000000" pitchFamily="2" charset="-78"/>
              </a:rPr>
              <a:t> هم </a:t>
            </a:r>
            <a:r>
              <a:rPr lang="fa-IR" sz="1600" dirty="0" err="1">
                <a:cs typeface="B Mitra" panose="00000400000000000000" pitchFamily="2" charset="-78"/>
              </a:rPr>
              <a:t>می‌شود</a:t>
            </a:r>
            <a:r>
              <a:rPr lang="fa-IR" sz="1600" dirty="0">
                <a:cs typeface="B Mitra" panose="00000400000000000000" pitchFamily="2" charset="-78"/>
              </a:rPr>
              <a:t> که برای </a:t>
            </a:r>
            <a:r>
              <a:rPr lang="fa-IR" sz="1600" dirty="0" err="1">
                <a:cs typeface="B Mitra" panose="00000400000000000000" pitchFamily="2" charset="-78"/>
              </a:rPr>
              <a:t>آماده‌سازی</a:t>
            </a:r>
            <a:r>
              <a:rPr lang="fa-IR" sz="1600" dirty="0">
                <a:cs typeface="B Mitra" panose="00000400000000000000" pitchFamily="2" charset="-78"/>
              </a:rPr>
              <a:t> و پرتاب آنها به کار </a:t>
            </a:r>
            <a:r>
              <a:rPr lang="fa-IR" sz="1600" dirty="0" err="1">
                <a:cs typeface="B Mitra" panose="00000400000000000000" pitchFamily="2" charset="-78"/>
              </a:rPr>
              <a:t>می‌روند</a:t>
            </a:r>
            <a:r>
              <a:rPr lang="fa-IR" sz="1600" dirty="0">
                <a:cs typeface="B Mitra" panose="00000400000000000000" pitchFamily="2" charset="-78"/>
              </a:rPr>
              <a:t>.</a:t>
            </a:r>
            <a:endParaRPr lang="en-US" sz="1600" dirty="0">
              <a:cs typeface="B Mitra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637B9-4F76-4EDF-A4DD-8338F62DF6A5}"/>
              </a:ext>
            </a:extLst>
          </p:cNvPr>
          <p:cNvSpPr/>
          <p:nvPr/>
        </p:nvSpPr>
        <p:spPr>
          <a:xfrm>
            <a:off x="858715" y="2486338"/>
            <a:ext cx="4164036" cy="20538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4A987-1732-4D3C-85B6-5AAC65750838}"/>
              </a:ext>
            </a:extLst>
          </p:cNvPr>
          <p:cNvSpPr txBox="1"/>
          <p:nvPr/>
        </p:nvSpPr>
        <p:spPr>
          <a:xfrm>
            <a:off x="4282731" y="3313224"/>
            <a:ext cx="50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rgbClr val="0070C0"/>
                </a:solidFill>
              </a:rPr>
              <a:t>02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1A2CB1-B392-4F0D-AAF4-FC019DA381BE}"/>
              </a:ext>
            </a:extLst>
          </p:cNvPr>
          <p:cNvSpPr txBox="1"/>
          <p:nvPr/>
        </p:nvSpPr>
        <p:spPr>
          <a:xfrm>
            <a:off x="1026354" y="2663226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0" i="0" dirty="0">
                <a:solidFill>
                  <a:srgbClr val="444444"/>
                </a:solidFill>
                <a:effectLst/>
                <a:latin typeface="IRANSans" panose="02040503050201020203" pitchFamily="18" charset="-78"/>
                <a:cs typeface="B Titr" panose="00000700000000000000" pitchFamily="2" charset="-78"/>
              </a:rPr>
              <a:t>بخش کنترل </a:t>
            </a:r>
            <a:r>
              <a:rPr lang="en-US" b="0" i="0" dirty="0">
                <a:solidFill>
                  <a:srgbClr val="444444"/>
                </a:solidFill>
                <a:effectLst/>
                <a:latin typeface="IRANSans" panose="02040503050201020203" pitchFamily="18" charset="-78"/>
                <a:cs typeface="B Titr" panose="00000700000000000000" pitchFamily="2" charset="-78"/>
              </a:rPr>
              <a:t>(Control Segment)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77413B-BB71-436A-BB02-B6BE4BB040FD}"/>
              </a:ext>
            </a:extLst>
          </p:cNvPr>
          <p:cNvSpPr txBox="1"/>
          <p:nvPr/>
        </p:nvSpPr>
        <p:spPr>
          <a:xfrm>
            <a:off x="905019" y="3124670"/>
            <a:ext cx="3368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>
                <a:cs typeface="B Mitra" panose="00000400000000000000" pitchFamily="2" charset="-78"/>
              </a:rPr>
              <a:t>از یک ایستگاه اصلی کنترل زمینی </a:t>
            </a:r>
            <a:r>
              <a:rPr lang="en-US" sz="1600" dirty="0">
                <a:cs typeface="B Mitra" panose="00000400000000000000" pitchFamily="2" charset="-78"/>
              </a:rPr>
              <a:t>MCU( Master Control Station </a:t>
            </a:r>
            <a:r>
              <a:rPr lang="fa-IR" sz="1600" dirty="0">
                <a:cs typeface="B Mitra" panose="00000400000000000000" pitchFamily="2" charset="-78"/>
              </a:rPr>
              <a:t>) یک ایستگاه اصلی کنترل زمینی دیگر به عنوان پشتیبان، یک میزبان </a:t>
            </a:r>
            <a:r>
              <a:rPr lang="fa-IR" sz="1600" dirty="0" err="1">
                <a:cs typeface="B Mitra" panose="00000400000000000000" pitchFamily="2" charset="-78"/>
              </a:rPr>
              <a:t>آنتنهای</a:t>
            </a:r>
            <a:r>
              <a:rPr lang="fa-IR" sz="1600" dirty="0">
                <a:cs typeface="B Mitra" panose="00000400000000000000" pitchFamily="2" charset="-78"/>
              </a:rPr>
              <a:t> اختصاصی و اشتراکی برای سیستم و </a:t>
            </a:r>
            <a:r>
              <a:rPr lang="fa-IR" sz="1600" dirty="0" err="1">
                <a:cs typeface="B Mitra" panose="00000400000000000000" pitchFamily="2" charset="-78"/>
              </a:rPr>
              <a:t>ایستگاه‌های</a:t>
            </a:r>
            <a:r>
              <a:rPr lang="fa-IR" sz="1600" dirty="0">
                <a:cs typeface="B Mitra" panose="00000400000000000000" pitchFamily="2" charset="-78"/>
              </a:rPr>
              <a:t> پایش تشکیل شده است.</a:t>
            </a:r>
            <a:endParaRPr lang="en-US" sz="1600" dirty="0">
              <a:cs typeface="B Mitra" panose="000004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6CDF94-FD17-4C60-BEC2-EB386E62636F}"/>
              </a:ext>
            </a:extLst>
          </p:cNvPr>
          <p:cNvSpPr/>
          <p:nvPr/>
        </p:nvSpPr>
        <p:spPr>
          <a:xfrm>
            <a:off x="838200" y="4648507"/>
            <a:ext cx="4164036" cy="20538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3EAE99-9E7D-441A-86EF-5D6F606D2754}"/>
              </a:ext>
            </a:extLst>
          </p:cNvPr>
          <p:cNvSpPr txBox="1"/>
          <p:nvPr/>
        </p:nvSpPr>
        <p:spPr>
          <a:xfrm>
            <a:off x="4282731" y="5475393"/>
            <a:ext cx="506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</a:rPr>
              <a:t>03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3F602B-362D-4522-8950-A1960964F59F}"/>
              </a:ext>
            </a:extLst>
          </p:cNvPr>
          <p:cNvSpPr txBox="1"/>
          <p:nvPr/>
        </p:nvSpPr>
        <p:spPr>
          <a:xfrm>
            <a:off x="1026353" y="4809221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B Titr" panose="00000700000000000000" pitchFamily="2" charset="-78"/>
              </a:rPr>
              <a:t>بخش کاربری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B Titr" panose="00000700000000000000" pitchFamily="2" charset="-78"/>
              </a:rPr>
              <a:t>(User Segment)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CED603-8AC5-4A6B-9734-436F6353D626}"/>
              </a:ext>
            </a:extLst>
          </p:cNvPr>
          <p:cNvSpPr txBox="1"/>
          <p:nvPr/>
        </p:nvSpPr>
        <p:spPr>
          <a:xfrm>
            <a:off x="941360" y="5213783"/>
            <a:ext cx="3368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>
                <a:solidFill>
                  <a:schemeClr val="bg1"/>
                </a:solidFill>
                <a:cs typeface="B Mitra" panose="00000400000000000000" pitchFamily="2" charset="-78"/>
              </a:rPr>
              <a:t>از صدها هزار کاربر نظامی آمریکایی و متحدان آن که از </a:t>
            </a:r>
            <a:r>
              <a:rPr lang="fa-IR" sz="1600" dirty="0" err="1">
                <a:solidFill>
                  <a:schemeClr val="bg1"/>
                </a:solidFill>
                <a:cs typeface="B Mitra" panose="00000400000000000000" pitchFamily="2" charset="-78"/>
              </a:rPr>
              <a:t>جی‌پی‌اس</a:t>
            </a:r>
            <a:r>
              <a:rPr lang="fa-IR" sz="1600" dirty="0">
                <a:solidFill>
                  <a:schemeClr val="bg1"/>
                </a:solidFill>
                <a:cs typeface="B Mitra" panose="00000400000000000000" pitchFamily="2" charset="-78"/>
              </a:rPr>
              <a:t> کد گذاری شده برای تعیین موقعیت دقیق استفاده </a:t>
            </a:r>
            <a:r>
              <a:rPr lang="fa-IR" sz="1600" dirty="0" err="1">
                <a:solidFill>
                  <a:schemeClr val="bg1"/>
                </a:solidFill>
                <a:cs typeface="B Mitra" panose="00000400000000000000" pitchFamily="2" charset="-78"/>
              </a:rPr>
              <a:t>می‌کنند</a:t>
            </a:r>
            <a:r>
              <a:rPr lang="fa-IR" sz="1600" dirty="0">
                <a:solidFill>
                  <a:schemeClr val="bg1"/>
                </a:solidFill>
                <a:cs typeface="B Mitra" panose="00000400000000000000" pitchFamily="2" charset="-78"/>
              </a:rPr>
              <a:t> و صدها میلیون کاربر مدنی، عمومی یا علمی تشکیل شده است که از امکانات موقعیت یابی استاندارد استفاده </a:t>
            </a:r>
            <a:r>
              <a:rPr lang="fa-IR" sz="1600" dirty="0" err="1">
                <a:solidFill>
                  <a:schemeClr val="bg1"/>
                </a:solidFill>
                <a:cs typeface="B Mitra" panose="00000400000000000000" pitchFamily="2" charset="-78"/>
              </a:rPr>
              <a:t>می‌کنند</a:t>
            </a:r>
            <a:r>
              <a:rPr lang="fa-IR" sz="1600" dirty="0">
                <a:solidFill>
                  <a:schemeClr val="bg1"/>
                </a:solidFill>
                <a:cs typeface="B Mitra" panose="00000400000000000000" pitchFamily="2" charset="-78"/>
              </a:rPr>
              <a:t>.</a:t>
            </a:r>
            <a:endParaRPr lang="en-US" sz="16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52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/>
      <p:bldP spid="7" grpId="0"/>
      <p:bldP spid="9" grpId="0" animBg="1"/>
      <p:bldP spid="13" grpId="0"/>
      <p:bldP spid="17" grpId="0"/>
      <p:bldP spid="21" grpId="0"/>
      <p:bldP spid="23" grpId="0" animBg="1"/>
      <p:bldP spid="25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643E-D6E1-400C-9AD1-31D78DC9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931" y="3924886"/>
            <a:ext cx="2433711" cy="2252077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سیستم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B Titr" panose="00000700000000000000" pitchFamily="2" charset="-78"/>
              </a:rPr>
              <a:t>GPS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چگونه کار می کند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3941-4227-40FF-ACD3-7F5C204F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471" y="995631"/>
            <a:ext cx="5070231" cy="170536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err="1">
                <a:cs typeface="B Mitra" panose="00000400000000000000" pitchFamily="2" charset="-78"/>
              </a:rPr>
              <a:t>اصلي</a:t>
            </a:r>
            <a:r>
              <a:rPr lang="fa-IR" sz="2400" dirty="0">
                <a:cs typeface="B Mitra" panose="00000400000000000000" pitchFamily="2" charset="-78"/>
              </a:rPr>
              <a:t> که </a:t>
            </a:r>
            <a:r>
              <a:rPr lang="en-US" sz="2400" dirty="0">
                <a:cs typeface="B Mitra" panose="00000400000000000000" pitchFamily="2" charset="-78"/>
              </a:rPr>
              <a:t>GPS </a:t>
            </a:r>
            <a:r>
              <a:rPr lang="fa-IR" sz="2400" dirty="0">
                <a:cs typeface="B Mitra" panose="00000400000000000000" pitchFamily="2" charset="-78"/>
              </a:rPr>
              <a:t> به آن </a:t>
            </a:r>
            <a:r>
              <a:rPr lang="fa-IR" sz="2400" dirty="0" err="1">
                <a:cs typeface="B Mitra" panose="00000400000000000000" pitchFamily="2" charset="-78"/>
              </a:rPr>
              <a:t>متکي</a:t>
            </a:r>
            <a:r>
              <a:rPr lang="fa-IR" sz="2400" dirty="0">
                <a:cs typeface="B Mitra" panose="00000400000000000000" pitchFamily="2" charset="-78"/>
              </a:rPr>
              <a:t> </a:t>
            </a:r>
            <a:r>
              <a:rPr lang="fa-IR" sz="2400" dirty="0" err="1">
                <a:cs typeface="B Mitra" panose="00000400000000000000" pitchFamily="2" charset="-78"/>
              </a:rPr>
              <a:t>مي</a:t>
            </a:r>
            <a:r>
              <a:rPr lang="fa-IR" sz="2400" dirty="0">
                <a:cs typeface="B Mitra" panose="00000400000000000000" pitchFamily="2" charset="-78"/>
              </a:rPr>
              <a:t> باشد اندازه </a:t>
            </a:r>
            <a:r>
              <a:rPr lang="fa-IR" sz="2400" dirty="0" err="1">
                <a:cs typeface="B Mitra" panose="00000400000000000000" pitchFamily="2" charset="-78"/>
              </a:rPr>
              <a:t>گیري</a:t>
            </a:r>
            <a:r>
              <a:rPr lang="fa-IR" sz="2400" dirty="0">
                <a:cs typeface="B Mitra" panose="00000400000000000000" pitchFamily="2" charset="-78"/>
              </a:rPr>
              <a:t> فاصله مسافت </a:t>
            </a:r>
            <a:r>
              <a:rPr lang="fa-IR" sz="2400" dirty="0" err="1">
                <a:cs typeface="B Mitra" panose="00000400000000000000" pitchFamily="2" charset="-78"/>
              </a:rPr>
              <a:t>يا</a:t>
            </a:r>
            <a:r>
              <a:rPr lang="fa-IR" sz="2400" dirty="0">
                <a:cs typeface="B Mitra" panose="00000400000000000000" pitchFamily="2" charset="-78"/>
              </a:rPr>
              <a:t> </a:t>
            </a:r>
            <a:r>
              <a:rPr lang="en-US" sz="2400" dirty="0">
                <a:cs typeface="B Mitra" panose="00000400000000000000" pitchFamily="2" charset="-78"/>
              </a:rPr>
              <a:t>Range </a:t>
            </a:r>
            <a:r>
              <a:rPr lang="fa-IR" sz="2400" dirty="0">
                <a:cs typeface="B Mitra" panose="00000400000000000000" pitchFamily="2" charset="-78"/>
              </a:rPr>
              <a:t> میان گیرنده و ماهواره است. همچنین ماهواره ها </a:t>
            </a:r>
            <a:r>
              <a:rPr lang="fa-IR" sz="2400" dirty="0" err="1">
                <a:cs typeface="B Mitra" panose="00000400000000000000" pitchFamily="2" charset="-78"/>
              </a:rPr>
              <a:t>بدرستي</a:t>
            </a:r>
            <a:r>
              <a:rPr lang="fa-IR" sz="2400" dirty="0">
                <a:cs typeface="B Mitra" panose="00000400000000000000" pitchFamily="2" charset="-78"/>
              </a:rPr>
              <a:t> اعلام </a:t>
            </a:r>
            <a:r>
              <a:rPr lang="fa-IR" sz="2400" dirty="0" err="1">
                <a:cs typeface="B Mitra" panose="00000400000000000000" pitchFamily="2" charset="-78"/>
              </a:rPr>
              <a:t>مي</a:t>
            </a:r>
            <a:r>
              <a:rPr lang="fa-IR" sz="2400" dirty="0">
                <a:cs typeface="B Mitra" panose="00000400000000000000" pitchFamily="2" charset="-78"/>
              </a:rPr>
              <a:t> کنند در </a:t>
            </a:r>
            <a:r>
              <a:rPr lang="fa-IR" sz="2400" dirty="0" err="1">
                <a:cs typeface="B Mitra" panose="00000400000000000000" pitchFamily="2" charset="-78"/>
              </a:rPr>
              <a:t>کجاي</a:t>
            </a:r>
            <a:r>
              <a:rPr lang="fa-IR" sz="2400" dirty="0">
                <a:cs typeface="B Mitra" panose="00000400000000000000" pitchFamily="2" charset="-78"/>
              </a:rPr>
              <a:t> مدار خود در بالای زمین قرار دارند.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631D4A-7FCD-4548-B98D-A67B8397C8BD}"/>
              </a:ext>
            </a:extLst>
          </p:cNvPr>
          <p:cNvSpPr txBox="1">
            <a:spLocks/>
          </p:cNvSpPr>
          <p:nvPr/>
        </p:nvSpPr>
        <p:spPr>
          <a:xfrm>
            <a:off x="894471" y="2700997"/>
            <a:ext cx="5070231" cy="31613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Font typeface="Arial" panose="020B0604020202020204" pitchFamily="34" charset="0"/>
              <a:buNone/>
            </a:pP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اگر فاصله درست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يک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پديده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از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يک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ماهواره در فضا مشخص باشد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توانیم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بگويیم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در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جايي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بر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روي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سطح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فرضي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کره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با شعاع برابر فاصله تا شعاع ماهواره قرار دارد. اگر فاصله درست از دو ماهواره مشخص باشد،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ميتوان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گفت در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جايي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بر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روي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خطي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که از محل تقاطع دو کره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ميگذرد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قرار دارد و اگر سومین اندازه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گیري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هم موجود باشد، آنجا تنها دو نقطه وجود دارد که جسم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ميتواند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بر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روي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آن قرار بگیرد.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يکي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ازاين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دو نقطه غیر ممکن بوده و گیرنده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GPS 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داراي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متدهاي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رياضي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ميباشد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 که قادر است موقعیت غیر ممکن را حذف </a:t>
            </a:r>
            <a:r>
              <a:rPr lang="fa-IR" sz="2400" dirty="0" err="1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نمايد</a:t>
            </a:r>
            <a:r>
              <a:rPr lang="fa-IR" sz="2400" dirty="0">
                <a:solidFill>
                  <a:schemeClr val="bg2">
                    <a:lumMod val="25000"/>
                  </a:schemeClr>
                </a:solidFill>
                <a:cs typeface="B Mitra" panose="00000400000000000000" pitchFamily="2" charset="-78"/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88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CA22-DB1A-4BCF-8F73-6E48EF2E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503B9-A104-4A68-804A-E76E4E76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229" y="2199445"/>
            <a:ext cx="6589542" cy="2343492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200" dirty="0">
                <a:cs typeface="B Mitra" panose="00000400000000000000" pitchFamily="2" charset="-78"/>
              </a:rPr>
              <a:t>یک گیرنده </a:t>
            </a:r>
            <a:r>
              <a:rPr lang="en-US" sz="3200" dirty="0">
                <a:cs typeface="B Mitra" panose="00000400000000000000" pitchFamily="2" charset="-78"/>
              </a:rPr>
              <a:t>GPS </a:t>
            </a:r>
            <a:r>
              <a:rPr lang="fa-IR" sz="3200" dirty="0">
                <a:cs typeface="B Mitra" panose="00000400000000000000" pitchFamily="2" charset="-78"/>
              </a:rPr>
              <a:t> موقعیت مکانی را با استفاده از روشی بنام "برد ماهواره ای" یا </a:t>
            </a:r>
            <a:r>
              <a:rPr lang="en-US" sz="3200" dirty="0">
                <a:cs typeface="B Mitra" panose="00000400000000000000" pitchFamily="2" charset="-78"/>
              </a:rPr>
              <a:t>Satellite Ranging </a:t>
            </a:r>
            <a:r>
              <a:rPr lang="fa-IR" sz="3200" dirty="0">
                <a:cs typeface="B Mitra" panose="00000400000000000000" pitchFamily="2" charset="-78"/>
              </a:rPr>
              <a:t> تخمین می زند</a:t>
            </a:r>
            <a:endParaRPr lang="en-US" sz="32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7653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60E3-2047-43F4-AC0B-B197216C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500062"/>
            <a:ext cx="5065542" cy="1325563"/>
          </a:xfrm>
        </p:spPr>
        <p:txBody>
          <a:bodyPr/>
          <a:lstStyle/>
          <a:p>
            <a:pPr algn="r" rtl="1"/>
            <a:r>
              <a:rPr lang="fa-IR" dirty="0">
                <a:solidFill>
                  <a:schemeClr val="accent1"/>
                </a:solidFill>
                <a:cs typeface="B Titr" panose="00000700000000000000" pitchFamily="2" charset="-78"/>
              </a:rPr>
              <a:t>اجزای یک سیستم </a:t>
            </a:r>
            <a:r>
              <a:rPr lang="en-US" b="1" dirty="0">
                <a:solidFill>
                  <a:schemeClr val="accent1"/>
                </a:solidFill>
                <a:latin typeface="+mn-lt"/>
                <a:cs typeface="B Titr" panose="00000700000000000000" pitchFamily="2" charset="-78"/>
              </a:rPr>
              <a:t>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C1B02-AE98-4012-AA84-9CCD592A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989357"/>
            <a:ext cx="5927188" cy="4351338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>
                <a:cs typeface="B Mitra" panose="00000400000000000000" pitchFamily="2" charset="-78"/>
              </a:rPr>
              <a:t>هر ماهواره </a:t>
            </a:r>
            <a:r>
              <a:rPr lang="en-US" dirty="0">
                <a:cs typeface="B Mitra" panose="00000400000000000000" pitchFamily="2" charset="-78"/>
              </a:rPr>
              <a:t>GPS </a:t>
            </a:r>
            <a:r>
              <a:rPr lang="fa-IR" dirty="0">
                <a:cs typeface="B Mitra" panose="00000400000000000000" pitchFamily="2" charset="-78"/>
              </a:rPr>
              <a:t> دو موج با دو فرکانس در باند </a:t>
            </a:r>
            <a:r>
              <a:rPr lang="fa-IR" dirty="0" err="1">
                <a:cs typeface="B Mitra" panose="00000400000000000000" pitchFamily="2" charset="-78"/>
              </a:rPr>
              <a:t>الکترو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err="1">
                <a:cs typeface="B Mitra" panose="00000400000000000000" pitchFamily="2" charset="-78"/>
              </a:rPr>
              <a:t>مغناطیسي</a:t>
            </a:r>
            <a:r>
              <a:rPr lang="en-US" dirty="0">
                <a:cs typeface="B Mitra" panose="00000400000000000000" pitchFamily="2" charset="-78"/>
              </a:rPr>
              <a:t>L2, L1 </a:t>
            </a:r>
            <a:r>
              <a:rPr lang="fa-IR" dirty="0">
                <a:cs typeface="B Mitra" panose="00000400000000000000" pitchFamily="2" charset="-78"/>
              </a:rPr>
              <a:t> ارسال </a:t>
            </a:r>
            <a:r>
              <a:rPr lang="fa-IR" dirty="0" err="1">
                <a:cs typeface="B Mitra" panose="00000400000000000000" pitchFamily="2" charset="-78"/>
              </a:rPr>
              <a:t>مي</a:t>
            </a:r>
            <a:r>
              <a:rPr lang="fa-IR" dirty="0">
                <a:cs typeface="B Mitra" panose="00000400000000000000" pitchFamily="2" charset="-78"/>
              </a:rPr>
              <a:t> کند. موج </a:t>
            </a:r>
            <a:r>
              <a:rPr lang="en-US" dirty="0">
                <a:cs typeface="B Mitra" panose="00000400000000000000" pitchFamily="2" charset="-78"/>
              </a:rPr>
              <a:t>L1 </a:t>
            </a:r>
            <a:r>
              <a:rPr lang="fa-IR" dirty="0">
                <a:cs typeface="B Mitra" panose="00000400000000000000" pitchFamily="2" charset="-78"/>
              </a:rPr>
              <a:t> با فرکانس 1575/42 </a:t>
            </a:r>
            <a:r>
              <a:rPr lang="fa-IR" dirty="0" err="1">
                <a:cs typeface="B Mitra" panose="00000400000000000000" pitchFamily="2" charset="-78"/>
              </a:rPr>
              <a:t>مگاهرتز</a:t>
            </a:r>
            <a:r>
              <a:rPr lang="fa-IR" dirty="0">
                <a:cs typeface="B Mitra" panose="00000400000000000000" pitchFamily="2" charset="-78"/>
              </a:rPr>
              <a:t> و موج </a:t>
            </a:r>
            <a:r>
              <a:rPr lang="en-US" dirty="0">
                <a:cs typeface="B Mitra" panose="00000400000000000000" pitchFamily="2" charset="-78"/>
              </a:rPr>
              <a:t>L2 </a:t>
            </a:r>
            <a:r>
              <a:rPr lang="fa-IR" dirty="0">
                <a:cs typeface="B Mitra" panose="00000400000000000000" pitchFamily="2" charset="-78"/>
              </a:rPr>
              <a:t> با </a:t>
            </a:r>
            <a:r>
              <a:rPr lang="fa-IR" dirty="0" err="1">
                <a:cs typeface="B Mitra" panose="00000400000000000000" pitchFamily="2" charset="-78"/>
              </a:rPr>
              <a:t>فرکانا</a:t>
            </a:r>
            <a:r>
              <a:rPr lang="fa-IR" dirty="0">
                <a:cs typeface="B Mitra" panose="00000400000000000000" pitchFamily="2" charset="-78"/>
              </a:rPr>
              <a:t> 1227/6 </a:t>
            </a:r>
            <a:r>
              <a:rPr lang="fa-IR" dirty="0" err="1">
                <a:cs typeface="B Mitra" panose="00000400000000000000" pitchFamily="2" charset="-78"/>
              </a:rPr>
              <a:t>مگاهرتز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err="1">
                <a:cs typeface="B Mitra" panose="00000400000000000000" pitchFamily="2" charset="-78"/>
              </a:rPr>
              <a:t>مي</a:t>
            </a:r>
            <a:r>
              <a:rPr lang="fa-IR" dirty="0">
                <a:cs typeface="B Mitra" panose="00000400000000000000" pitchFamily="2" charset="-78"/>
              </a:rPr>
              <a:t> باشد. </a:t>
            </a:r>
            <a:r>
              <a:rPr lang="fa-IR" dirty="0" err="1">
                <a:cs typeface="B Mitra" panose="00000400000000000000" pitchFamily="2" charset="-78"/>
              </a:rPr>
              <a:t>اين</a:t>
            </a:r>
            <a:r>
              <a:rPr lang="fa-IR" dirty="0">
                <a:cs typeface="B Mitra" panose="00000400000000000000" pitchFamily="2" charset="-78"/>
              </a:rPr>
              <a:t> فرکانس ها توسط کد </a:t>
            </a:r>
            <a:r>
              <a:rPr lang="fa-IR" dirty="0" err="1">
                <a:cs typeface="B Mitra" panose="00000400000000000000" pitchFamily="2" charset="-78"/>
              </a:rPr>
              <a:t>هاي</a:t>
            </a:r>
            <a:r>
              <a:rPr lang="fa-IR" dirty="0">
                <a:cs typeface="B Mitra" panose="00000400000000000000" pitchFamily="2" charset="-78"/>
              </a:rPr>
              <a:t> شبه </a:t>
            </a:r>
            <a:r>
              <a:rPr lang="fa-IR" dirty="0" err="1">
                <a:cs typeface="B Mitra" panose="00000400000000000000" pitchFamily="2" charset="-78"/>
              </a:rPr>
              <a:t>اتفاقي</a:t>
            </a:r>
            <a:r>
              <a:rPr lang="fa-IR" dirty="0">
                <a:cs typeface="B Mitra" panose="00000400000000000000" pitchFamily="2" charset="-78"/>
              </a:rPr>
              <a:t> (</a:t>
            </a:r>
            <a:r>
              <a:rPr lang="en-US" dirty="0">
                <a:cs typeface="B Mitra" panose="00000400000000000000" pitchFamily="2" charset="-78"/>
              </a:rPr>
              <a:t>(PRN</a:t>
            </a:r>
            <a:r>
              <a:rPr lang="fa-IR" dirty="0">
                <a:cs typeface="B Mitra" panose="00000400000000000000" pitchFamily="2" charset="-78"/>
              </a:rPr>
              <a:t> و </a:t>
            </a:r>
            <a:r>
              <a:rPr lang="fa-IR" dirty="0" err="1">
                <a:cs typeface="B Mitra" panose="00000400000000000000" pitchFamily="2" charset="-78"/>
              </a:rPr>
              <a:t>يک</a:t>
            </a:r>
            <a:r>
              <a:rPr lang="fa-IR" dirty="0">
                <a:cs typeface="B Mitra" panose="00000400000000000000" pitchFamily="2" charset="-78"/>
              </a:rPr>
              <a:t> پیام </a:t>
            </a:r>
            <a:r>
              <a:rPr lang="fa-IR" dirty="0" err="1">
                <a:cs typeface="B Mitra" panose="00000400000000000000" pitchFamily="2" charset="-78"/>
              </a:rPr>
              <a:t>ناوبري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err="1">
                <a:cs typeface="B Mitra" panose="00000400000000000000" pitchFamily="2" charset="-78"/>
              </a:rPr>
              <a:t>مدوله</a:t>
            </a:r>
            <a:r>
              <a:rPr lang="fa-IR" dirty="0">
                <a:cs typeface="B Mitra" panose="00000400000000000000" pitchFamily="2" charset="-78"/>
              </a:rPr>
              <a:t> شده </a:t>
            </a:r>
            <a:r>
              <a:rPr lang="fa-IR" dirty="0" err="1">
                <a:cs typeface="B Mitra" panose="00000400000000000000" pitchFamily="2" charset="-78"/>
              </a:rPr>
              <a:t>اند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658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019E-6B5F-45B9-9F74-BD990A32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1518676"/>
            <a:ext cx="8727831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طرح </a:t>
            </a:r>
            <a:r>
              <a:rPr lang="fa-IR" sz="3600" b="1" dirty="0" err="1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اصلي</a:t>
            </a:r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n-lt"/>
                <a:cs typeface="B Titr" panose="00000700000000000000" pitchFamily="2" charset="-78"/>
              </a:rPr>
              <a:t>GPS </a:t>
            </a:r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 شامل دو کد مسافت </a:t>
            </a:r>
            <a:r>
              <a:rPr lang="fa-IR" sz="3600" b="1" dirty="0" err="1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يابي</a:t>
            </a:r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600" b="1" dirty="0" err="1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مي</a:t>
            </a:r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 باشد</a:t>
            </a:r>
            <a:endParaRPr lang="en-US" sz="3600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 descr="کد عادي/اکتسابي ياA/C که بدون هیچ گونه محدوديتي براي عموم آزاد است وکد کنترل شده دقت يا کد P که معموال براي کاربرد هاي نظامي به کار مي رود.">
            <a:extLst>
              <a:ext uri="{FF2B5EF4-FFF2-40B4-BE49-F238E27FC236}">
                <a16:creationId xmlns:a16="http://schemas.microsoft.com/office/drawing/2014/main" id="{03001248-8590-4158-A0AB-AAF50B983D35}"/>
              </a:ext>
            </a:extLst>
          </p:cNvPr>
          <p:cNvSpPr/>
          <p:nvPr/>
        </p:nvSpPr>
        <p:spPr>
          <a:xfrm>
            <a:off x="1851074" y="2644727"/>
            <a:ext cx="8263597" cy="2155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کد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عادي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/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اکتسابي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يا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A/C 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که بدون هیچ گونه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محدوديتي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براي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عموم آزاد است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وکد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کنترل شده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يا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کد 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P 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که معمولا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براي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کاربرد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هاي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نظامي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به کار </a:t>
            </a:r>
            <a:r>
              <a:rPr lang="fa-IR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مي</a:t>
            </a:r>
            <a:r>
              <a:rPr lang="fa-I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Mitra" panose="00000400000000000000" pitchFamily="2" charset="-78"/>
              </a:rPr>
              <a:t> رود.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18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2CCA-76D4-489B-9AA4-D26E724F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054" y="365125"/>
            <a:ext cx="5107745" cy="30638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a-IR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پیام</a:t>
            </a:r>
            <a:r>
              <a:rPr lang="fa-IR" b="1" dirty="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b="1" dirty="0" err="1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ناوبری</a:t>
            </a:r>
            <a:br>
              <a:rPr lang="en-US" b="1" dirty="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</a:br>
            <a:r>
              <a:rPr lang="fa-IR" b="1" dirty="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چیست؟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920A-B598-4238-AE3B-5568CBEC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6" y="1051902"/>
            <a:ext cx="6181579" cy="435133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اين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پیام با سرعت 50 بیت در ثانیه بر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روي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هر دو حامل</a:t>
            </a:r>
            <a:r>
              <a:rPr lang="en-US" sz="2400" dirty="0">
                <a:solidFill>
                  <a:schemeClr val="bg1"/>
                </a:solidFill>
                <a:cs typeface="B Mitra" panose="00000400000000000000" pitchFamily="2" charset="-78"/>
              </a:rPr>
              <a:t>L2 ,L1 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سوار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گردد. پیام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ناوبري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کاربران از سلامت و موقعیت ماهواره ها مطلع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نمايد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. هم چنین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اين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پیام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تواند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براي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موقعیت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يابي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بی درنگ بسیار مفید واقع گردد. طول هر قاب از پیام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ناوبري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1500 بیت و زمان ارسال کامل آن 30 ثانیه است. ساعت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اين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پیام از تقسیم بر 20 کردن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خروجي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کد </a:t>
            </a:r>
            <a:r>
              <a:rPr lang="en-US" sz="2400" dirty="0">
                <a:solidFill>
                  <a:schemeClr val="bg1"/>
                </a:solidFill>
                <a:cs typeface="B Mitra" panose="00000400000000000000" pitchFamily="2" charset="-78"/>
              </a:rPr>
              <a:t>A/C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توسط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يک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شمارشگر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بدست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مي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1"/>
                </a:solidFill>
                <a:cs typeface="B Mitra" panose="00000400000000000000" pitchFamily="2" charset="-78"/>
              </a:rPr>
              <a:t>آيد</a:t>
            </a:r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.</a:t>
            </a:r>
            <a:endParaRPr lang="en-US" sz="24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1959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1041</Words>
  <Application>Microsoft Office PowerPoint</Application>
  <PresentationFormat>Widescreen</PresentationFormat>
  <Paragraphs>55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Heiti Std R</vt:lpstr>
      <vt:lpstr>Arial</vt:lpstr>
      <vt:lpstr>Calibri</vt:lpstr>
      <vt:lpstr>Calibri Light</vt:lpstr>
      <vt:lpstr>IRANSans</vt:lpstr>
      <vt:lpstr>Roboto</vt:lpstr>
      <vt:lpstr>Wingdings</vt:lpstr>
      <vt:lpstr>Office Theme</vt:lpstr>
      <vt:lpstr>سامانه موقعیت‌یابی جهانی</vt:lpstr>
      <vt:lpstr>PowerPoint Presentation</vt:lpstr>
      <vt:lpstr>GPS  چه اطلاعاتی به ما می دهد؟</vt:lpstr>
      <vt:lpstr>ساختــار GPS</vt:lpstr>
      <vt:lpstr>سیستم GPS چگونه کار می کند</vt:lpstr>
      <vt:lpstr>PowerPoint Presentation</vt:lpstr>
      <vt:lpstr>اجزای یک سیستم GPS</vt:lpstr>
      <vt:lpstr>طرح اصلي GPS  شامل دو کد مسافت يابي مي باشد</vt:lpstr>
      <vt:lpstr>پیام ناوبری  چیست؟</vt:lpstr>
      <vt:lpstr>انواع خطاها </vt:lpstr>
      <vt:lpstr>روش DGPS </vt:lpstr>
      <vt:lpstr>روش استاتیک</vt:lpstr>
      <vt:lpstr>تهیه و تنظیم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FOTROS</dc:creator>
  <cp:lastModifiedBy>FOTROS</cp:lastModifiedBy>
  <cp:revision>72</cp:revision>
  <dcterms:created xsi:type="dcterms:W3CDTF">2020-11-05T03:25:49Z</dcterms:created>
  <dcterms:modified xsi:type="dcterms:W3CDTF">2020-11-05T09:38:57Z</dcterms:modified>
</cp:coreProperties>
</file>